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9"/>
  </p:notesMasterIdLst>
  <p:sldIdLst>
    <p:sldId id="256" r:id="rId2"/>
    <p:sldId id="263" r:id="rId3"/>
    <p:sldId id="265" r:id="rId4"/>
    <p:sldId id="266" r:id="rId5"/>
    <p:sldId id="277" r:id="rId6"/>
    <p:sldId id="278" r:id="rId7"/>
    <p:sldId id="288" r:id="rId8"/>
    <p:sldId id="290" r:id="rId9"/>
    <p:sldId id="299" r:id="rId10"/>
    <p:sldId id="300" r:id="rId11"/>
    <p:sldId id="301" r:id="rId12"/>
    <p:sldId id="302" r:id="rId13"/>
    <p:sldId id="267" r:id="rId14"/>
    <p:sldId id="296" r:id="rId15"/>
    <p:sldId id="293" r:id="rId16"/>
    <p:sldId id="297" r:id="rId17"/>
    <p:sldId id="306" r:id="rId18"/>
    <p:sldId id="305" r:id="rId19"/>
    <p:sldId id="271" r:id="rId20"/>
    <p:sldId id="308" r:id="rId21"/>
    <p:sldId id="310" r:id="rId22"/>
    <p:sldId id="311" r:id="rId23"/>
    <p:sldId id="309" r:id="rId24"/>
    <p:sldId id="312" r:id="rId25"/>
    <p:sldId id="307" r:id="rId26"/>
    <p:sldId id="260"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B24C9-D440-8DF0-828D-A9D4645820BB}" v="61" dt="2022-10-30T03:09:03.830"/>
    <p1510:client id="{92022C11-38FD-4AE8-BA87-97126FE5D31C}" v="814" dt="2022-10-25T19:21:15.419"/>
    <p1510:client id="{A68E6056-65D0-FC47-FA4F-BC345F638383}" v="2" dt="2022-10-30T03:55:31.537"/>
    <p1510:client id="{ACB3B24E-250D-C261-F217-980646EF6BD3}" v="35" dt="2022-10-30T03:42:43.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89"/>
    <p:restoredTop sz="81293" autoAdjust="0"/>
  </p:normalViewPr>
  <p:slideViewPr>
    <p:cSldViewPr snapToGrid="0">
      <p:cViewPr varScale="1">
        <p:scale>
          <a:sx n="67" d="100"/>
          <a:sy n="67" d="100"/>
        </p:scale>
        <p:origin x="1685" y="67"/>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12B32-90A3-43E5-A760-C06A1824ECB1}" type="datetimeFigureOut">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4DB3D-5B5A-4733-9AFD-06002B3B3102}" type="slidenum">
              <a:t>‹#›</a:t>
            </a:fld>
            <a:endParaRPr lang="en-US"/>
          </a:p>
        </p:txBody>
      </p:sp>
    </p:spTree>
    <p:extLst>
      <p:ext uri="{BB962C8B-B14F-4D97-AF65-F5344CB8AC3E}">
        <p14:creationId xmlns:p14="http://schemas.microsoft.com/office/powerpoint/2010/main" val="344003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my name is Thuy Dinh and I’ll be introducing the Project for team 13 AKA Definitely Vibrant. Our group will be presenting on our topic of Airline delays and cancelations</a:t>
            </a:r>
          </a:p>
          <a:p>
            <a:r>
              <a:rPr lang="en-US" sz="1200" kern="1200" dirty="0">
                <a:solidFill>
                  <a:schemeClr val="tx1"/>
                </a:solidFill>
                <a:effectLst/>
                <a:latin typeface="+mn-lt"/>
                <a:ea typeface="+mn-ea"/>
                <a:cs typeface="+mn-cs"/>
              </a:rPr>
              <a:t>I will start by presenting our topic, business justification, and data overview. </a:t>
            </a:r>
          </a:p>
          <a:p>
            <a:endParaRPr lang="en-US" baseline="0" dirty="0">
              <a:solidFill>
                <a:srgbClr val="FF0000"/>
              </a:solidFill>
            </a:endParaRPr>
          </a:p>
        </p:txBody>
      </p:sp>
      <p:sp>
        <p:nvSpPr>
          <p:cNvPr id="4" name="Slide Number Placeholder 3"/>
          <p:cNvSpPr>
            <a:spLocks noGrp="1"/>
          </p:cNvSpPr>
          <p:nvPr>
            <p:ph type="sldNum" sz="quarter" idx="10"/>
          </p:nvPr>
        </p:nvSpPr>
        <p:spPr/>
        <p:txBody>
          <a:bodyPr/>
          <a:lstStyle/>
          <a:p>
            <a:fld id="{EBE4DB3D-5B5A-4733-9AFD-06002B3B3102}" type="slidenum">
              <a:rPr lang="en-US" smtClean="0"/>
              <a:t>1</a:t>
            </a:fld>
            <a:endParaRPr lang="en-US"/>
          </a:p>
        </p:txBody>
      </p:sp>
    </p:spTree>
    <p:extLst>
      <p:ext uri="{BB962C8B-B14F-4D97-AF65-F5344CB8AC3E}">
        <p14:creationId xmlns:p14="http://schemas.microsoft.com/office/powerpoint/2010/main" val="190200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 These two outlier points in the Net Income are from Delta in Q2 and Q3 of 2020, just as the pandemic hit. Since they are </a:t>
            </a:r>
          </a:p>
        </p:txBody>
      </p:sp>
      <p:sp>
        <p:nvSpPr>
          <p:cNvPr id="4" name="Slide Number Placeholder 3"/>
          <p:cNvSpPr>
            <a:spLocks noGrp="1"/>
          </p:cNvSpPr>
          <p:nvPr>
            <p:ph type="sldNum" sz="quarter" idx="5"/>
          </p:nvPr>
        </p:nvSpPr>
        <p:spPr/>
        <p:txBody>
          <a:bodyPr/>
          <a:lstStyle/>
          <a:p>
            <a:fld id="{EBE4DB3D-5B5A-4733-9AFD-06002B3B3102}" type="slidenum">
              <a:t>10</a:t>
            </a:fld>
            <a:endParaRPr lang="en-US"/>
          </a:p>
        </p:txBody>
      </p:sp>
    </p:spTree>
    <p:extLst>
      <p:ext uri="{BB962C8B-B14F-4D97-AF65-F5344CB8AC3E}">
        <p14:creationId xmlns:p14="http://schemas.microsoft.com/office/powerpoint/2010/main" val="267313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 Discounting the two outliers in Net Income, we can see some linear correlation between delays and the three financial values for the same quarter. However, they are POSITIVELY correlated, which is contrary to our assumption that delays would negatively affect a company’s finances. Since this is inclusive of pre-</a:t>
            </a:r>
            <a:r>
              <a:rPr lang="en-US" dirty="0" err="1">
                <a:cs typeface="Calibri"/>
              </a:rPr>
              <a:t>covid</a:t>
            </a:r>
            <a:r>
              <a:rPr lang="en-US" dirty="0">
                <a:cs typeface="Calibri"/>
              </a:rPr>
              <a:t> and post-</a:t>
            </a:r>
            <a:r>
              <a:rPr lang="en-US" dirty="0" err="1">
                <a:cs typeface="Calibri"/>
              </a:rPr>
              <a:t>covid</a:t>
            </a:r>
            <a:r>
              <a:rPr lang="en-US" dirty="0">
                <a:cs typeface="Calibri"/>
              </a:rPr>
              <a:t>, it may be misleading, so we then applied </a:t>
            </a:r>
            <a:r>
              <a:rPr lang="en-US" dirty="0" err="1">
                <a:cs typeface="Calibri"/>
              </a:rPr>
              <a:t>covid</a:t>
            </a:r>
            <a:r>
              <a:rPr lang="en-US" dirty="0">
                <a:cs typeface="Calibri"/>
              </a:rPr>
              <a:t> blocking before executing our linear model.</a:t>
            </a:r>
          </a:p>
        </p:txBody>
      </p:sp>
      <p:sp>
        <p:nvSpPr>
          <p:cNvPr id="4" name="Slide Number Placeholder 3"/>
          <p:cNvSpPr>
            <a:spLocks noGrp="1"/>
          </p:cNvSpPr>
          <p:nvPr>
            <p:ph type="sldNum" sz="quarter" idx="5"/>
          </p:nvPr>
        </p:nvSpPr>
        <p:spPr/>
        <p:txBody>
          <a:bodyPr/>
          <a:lstStyle/>
          <a:p>
            <a:fld id="{EBE4DB3D-5B5A-4733-9AFD-06002B3B3102}" type="slidenum">
              <a:t>11</a:t>
            </a:fld>
            <a:endParaRPr lang="en-US"/>
          </a:p>
        </p:txBody>
      </p:sp>
    </p:spTree>
    <p:extLst>
      <p:ext uri="{BB962C8B-B14F-4D97-AF65-F5344CB8AC3E}">
        <p14:creationId xmlns:p14="http://schemas.microsoft.com/office/powerpoint/2010/main" val="342250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 Applying the blocking, we can see that the data becomes even more obscure and there is little to no conclusions to be made on financial performance based solely on delays from the same quarter. Note that the axis are fixed between plot pairs.</a:t>
            </a:r>
          </a:p>
        </p:txBody>
      </p:sp>
      <p:sp>
        <p:nvSpPr>
          <p:cNvPr id="4" name="Slide Number Placeholder 3"/>
          <p:cNvSpPr>
            <a:spLocks noGrp="1"/>
          </p:cNvSpPr>
          <p:nvPr>
            <p:ph type="sldNum" sz="quarter" idx="5"/>
          </p:nvPr>
        </p:nvSpPr>
        <p:spPr/>
        <p:txBody>
          <a:bodyPr/>
          <a:lstStyle/>
          <a:p>
            <a:fld id="{EBE4DB3D-5B5A-4733-9AFD-06002B3B3102}" type="slidenum">
              <a:t>12</a:t>
            </a:fld>
            <a:endParaRPr lang="en-US"/>
          </a:p>
        </p:txBody>
      </p:sp>
    </p:spTree>
    <p:extLst>
      <p:ext uri="{BB962C8B-B14F-4D97-AF65-F5344CB8AC3E}">
        <p14:creationId xmlns:p14="http://schemas.microsoft.com/office/powerpoint/2010/main" val="176435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a:t>
            </a:r>
            <a:r>
              <a:rPr lang="en-US" baseline="0" dirty="0">
                <a:cs typeface="Calibri"/>
              </a:rPr>
              <a:t> </a:t>
            </a:r>
            <a:r>
              <a:rPr lang="en-US" dirty="0">
                <a:cs typeface="Calibri"/>
              </a:rPr>
              <a:t>As we run our model to prove this relationship, we confirm that this data shows little predictive power between revenue and gross profit on total delays within the same quarter. There is a significantly positive relationship between net income, which accounts for taxes and other non-operational expenses, even when blocking for covid dates.</a:t>
            </a:r>
          </a:p>
        </p:txBody>
      </p:sp>
      <p:sp>
        <p:nvSpPr>
          <p:cNvPr id="4" name="Slide Number Placeholder 3"/>
          <p:cNvSpPr>
            <a:spLocks noGrp="1"/>
          </p:cNvSpPr>
          <p:nvPr>
            <p:ph type="sldNum" sz="quarter" idx="5"/>
          </p:nvPr>
        </p:nvSpPr>
        <p:spPr/>
        <p:txBody>
          <a:bodyPr/>
          <a:lstStyle/>
          <a:p>
            <a:fld id="{EBE4DB3D-5B5A-4733-9AFD-06002B3B3102}" type="slidenum">
              <a:t>13</a:t>
            </a:fld>
            <a:endParaRPr lang="en-US"/>
          </a:p>
        </p:txBody>
      </p:sp>
    </p:spTree>
    <p:extLst>
      <p:ext uri="{BB962C8B-B14F-4D97-AF65-F5344CB8AC3E}">
        <p14:creationId xmlns:p14="http://schemas.microsoft.com/office/powerpoint/2010/main" val="1454247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a:t>
            </a:r>
          </a:p>
          <a:p>
            <a:r>
              <a:rPr lang="en-US" dirty="0">
                <a:cs typeface="Calibri"/>
              </a:rPr>
              <a:t>I am Eleibny and I will be presenting the regression analysis of weather and airlines gross profit data.</a:t>
            </a:r>
          </a:p>
          <a:p>
            <a:r>
              <a:rPr lang="en-US" dirty="0">
                <a:cs typeface="Calibri"/>
              </a:rPr>
              <a:t>For this analysis we combined the weather and gross profit data for years 2017 to 2022.</a:t>
            </a:r>
          </a:p>
          <a:p>
            <a:r>
              <a:rPr lang="en-US" dirty="0">
                <a:cs typeface="Calibri"/>
              </a:rPr>
              <a:t>It includes Delta, United and Southwest airline.</a:t>
            </a:r>
          </a:p>
          <a:p>
            <a:r>
              <a:rPr lang="en-US" dirty="0">
                <a:cs typeface="Calibri"/>
              </a:rPr>
              <a:t>We use 3 methods for this analysis:</a:t>
            </a:r>
          </a:p>
          <a:p>
            <a:r>
              <a:rPr lang="en-US" dirty="0">
                <a:cs typeface="Calibri"/>
              </a:rPr>
              <a:t>Linear regression, Log-Linear and for the last model, we used the Box Cox technique to determine the optimal lambda for transforming the response.</a:t>
            </a:r>
          </a:p>
          <a:p>
            <a:r>
              <a:rPr lang="en-US" dirty="0">
                <a:cs typeface="Calibri"/>
              </a:rPr>
              <a:t>Before fitting the models on the data, we performed data cleaning and exploratory data analysis.</a:t>
            </a:r>
          </a:p>
          <a:p>
            <a:r>
              <a:rPr lang="en-US" dirty="0">
                <a:cs typeface="Calibri"/>
              </a:rPr>
              <a:t>The data was aggregated to quarters and merged. And then we use Scatterplots and Box Plots to analyze the relationship between predictor and response.</a:t>
            </a:r>
          </a:p>
          <a:p>
            <a:r>
              <a:rPr lang="en-US" dirty="0">
                <a:cs typeface="Calibri"/>
              </a:rPr>
              <a:t>Additionally, we eliminated alias variables that would contribute to multicollinearity.</a:t>
            </a:r>
          </a:p>
          <a:p>
            <a:endParaRPr lang="en-US" dirty="0">
              <a:cs typeface="Calibri"/>
            </a:endParaRPr>
          </a:p>
          <a:p>
            <a:r>
              <a:rPr lang="en-US" dirty="0">
                <a:cs typeface="Calibri"/>
              </a:rPr>
              <a:t>On the first model, we use multiple regression.</a:t>
            </a:r>
          </a:p>
          <a:p>
            <a:endParaRPr lang="en-US" dirty="0">
              <a:cs typeface="Calibri"/>
            </a:endParaRPr>
          </a:p>
          <a:p>
            <a:r>
              <a:rPr lang="en-US" dirty="0">
                <a:cs typeface="Calibri"/>
              </a:rPr>
              <a:t>To assess the model, we use residual analysis to evaluate the assumptions.</a:t>
            </a:r>
          </a:p>
          <a:p>
            <a:r>
              <a:rPr lang="en-US" dirty="0">
                <a:cs typeface="Calibri"/>
              </a:rPr>
              <a:t>In the slide we can see a histogram and a </a:t>
            </a:r>
            <a:r>
              <a:rPr lang="en-US" dirty="0" err="1">
                <a:cs typeface="Calibri"/>
              </a:rPr>
              <a:t>qqplot</a:t>
            </a:r>
            <a:r>
              <a:rPr lang="en-US" dirty="0">
                <a:cs typeface="Calibri"/>
              </a:rPr>
              <a:t>. In a good model, we expect to see a normal distribution with a bell shape that is symmetric around the mean. In this plot we can see that there is a departure from normality. This means that the model is not a good fit for the data.</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4DB3D-5B5A-4733-9AFD-06002B3B310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08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the second model, we transform the response using the LOG function.</a:t>
            </a:r>
          </a:p>
          <a:p>
            <a:r>
              <a:rPr lang="en-US" dirty="0">
                <a:cs typeface="Calibri"/>
              </a:rPr>
              <a:t>We  see some improvements in terms of Normality, We now see a single peak on the histogram.</a:t>
            </a:r>
          </a:p>
          <a:p>
            <a:r>
              <a:rPr lang="en-US" dirty="0">
                <a:cs typeface="Calibri"/>
              </a:rPr>
              <a:t>The distribution, however, is not symmetric.</a:t>
            </a:r>
          </a:p>
          <a:p>
            <a:r>
              <a:rPr lang="en-US" dirty="0">
                <a:cs typeface="Calibri"/>
              </a:rPr>
              <a:t>In terms of Constant variance and Linearity, reflected on the top plots, we observe clusters of data. The residuals are not equally or randomly distributed around the zero line, indicating that this model is not a good fit for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4DB3D-5B5A-4733-9AFD-06002B3B310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57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the </a:t>
            </a:r>
            <a:r>
              <a:rPr lang="en-US" b="0" dirty="0">
                <a:cs typeface="Calibri"/>
              </a:rPr>
              <a:t>Normality or constant variance assumptions do not hold, we o</a:t>
            </a:r>
            <a:r>
              <a:rPr lang="en-US" sz="1200" b="0" i="0" u="none" strike="noStrike" baseline="0" dirty="0">
                <a:solidFill>
                  <a:srgbClr val="000000"/>
                </a:solidFill>
                <a:latin typeface="Verdana" panose="020B0604030504040204" pitchFamily="34" charset="0"/>
              </a:rPr>
              <a:t>ften we use a transformation that normalizes or stabilizes the response variable. We used the Box Cox technique to determine the ideal Lambda. In this case, we are using the SQRT function to transform the response and fit a new model and </a:t>
            </a:r>
            <a:r>
              <a:rPr lang="en-US" sz="1200" b="0" i="0" u="none" strike="noStrike" baseline="0" dirty="0">
                <a:solidFill>
                  <a:srgbClr val="000000"/>
                </a:solidFill>
                <a:latin typeface="Verdana" panose="020B0604030504040204" pitchFamily="34" charset="0"/>
                <a:cs typeface="Calibri"/>
              </a:rPr>
              <a:t>proceed with the residual analysis to evaluate the assumptions.</a:t>
            </a:r>
          </a:p>
          <a:p>
            <a:endParaRPr lang="en-US" sz="1200" b="0" i="0" u="none" strike="noStrike" baseline="0" dirty="0">
              <a:solidFill>
                <a:srgbClr val="000000"/>
              </a:solidFill>
              <a:latin typeface="Verdana" panose="020B0604030504040204" pitchFamily="34" charset="0"/>
              <a:cs typeface="Calibri"/>
            </a:endParaRPr>
          </a:p>
          <a:p>
            <a:r>
              <a:rPr lang="en-US" sz="1200" b="0" i="0" u="none" strike="noStrike" baseline="0" dirty="0">
                <a:solidFill>
                  <a:srgbClr val="000000"/>
                </a:solidFill>
                <a:latin typeface="Verdana" panose="020B0604030504040204" pitchFamily="34" charset="0"/>
                <a:cs typeface="Calibri"/>
              </a:rPr>
              <a:t>We observe that the transformation has definitively improved the 3rd model. However we can see that the Normality assumption is still violated.</a:t>
            </a:r>
          </a:p>
          <a:p>
            <a:r>
              <a:rPr lang="en-US" sz="1200" b="0" i="0" u="none" strike="noStrike" baseline="0" dirty="0">
                <a:solidFill>
                  <a:srgbClr val="000000"/>
                </a:solidFill>
                <a:latin typeface="Verdana" panose="020B0604030504040204" pitchFamily="34" charset="0"/>
                <a:cs typeface="Calibri"/>
              </a:rPr>
              <a:t>The implication of the Normality assumption violation is that the uncertainty in predicting the Gross Profit would be higher than estimated using this model.</a:t>
            </a:r>
          </a:p>
          <a:p>
            <a:r>
              <a:rPr lang="en-US" sz="1200" b="0" i="0" u="none" strike="noStrike" baseline="0" dirty="0">
                <a:solidFill>
                  <a:srgbClr val="000000"/>
                </a:solidFill>
                <a:latin typeface="Verdana" panose="020B0604030504040204" pitchFamily="34" charset="0"/>
                <a:cs typeface="Calibri"/>
              </a:rPr>
              <a:t>The model might not contain as many significant factors to accurately predict Gross Profit.</a:t>
            </a:r>
          </a:p>
          <a:p>
            <a:r>
              <a:rPr lang="en-US" sz="1200" b="0" i="0" u="none" strike="noStrike" baseline="0" dirty="0">
                <a:solidFill>
                  <a:srgbClr val="000000"/>
                </a:solidFill>
                <a:latin typeface="Verdana" panose="020B0604030504040204" pitchFamily="34" charset="0"/>
                <a:cs typeface="Calibri"/>
              </a:rPr>
              <a:t>Thus we conclude that weather delays alone does not statistically affect airlines Gross Profit.</a:t>
            </a:r>
          </a:p>
          <a:p>
            <a:endParaRPr lang="en-US" sz="1200" b="0" i="0" u="none" strike="noStrike" baseline="0" dirty="0">
              <a:solidFill>
                <a:srgbClr val="000000"/>
              </a:solidFill>
              <a:latin typeface="Verdana" panose="020B0604030504040204" pitchFamily="34" charset="0"/>
              <a:cs typeface="Calibri"/>
            </a:endParaRPr>
          </a:p>
          <a:p>
            <a:endParaRPr lang="en-US" sz="1200" b="0" i="0" u="none" strike="noStrike" baseline="0" dirty="0">
              <a:solidFill>
                <a:srgbClr val="000000"/>
              </a:solidFill>
              <a:latin typeface="Verdana" panose="020B060403050404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4DB3D-5B5A-4733-9AFD-06002B3B310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14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ELEIBNY:</a:t>
            </a:r>
            <a:r>
              <a:rPr lang="en-US" baseline="0" dirty="0">
                <a:cs typeface="Calibri"/>
              </a:rPr>
              <a:t> </a:t>
            </a:r>
            <a:r>
              <a:rPr lang="en-US" dirty="0">
                <a:cs typeface="Calibri"/>
              </a:rPr>
              <a:t>In</a:t>
            </a:r>
            <a:r>
              <a:rPr lang="en-US" baseline="0" dirty="0">
                <a:cs typeface="Calibri"/>
              </a:rPr>
              <a:t> Model 3 we looked at Delays impact on Market Cap. We initially looked at an overview model which modeled market cap against, total flights, total delays, and total cancelation. IT was noted that delays were only significant at a 90% confidence interval. After running more detailed models on individual airlines, we noticed that delays were not significant at all and the intercept has a positive effect on Market cap. This led us to run follow up investigation and noted in our VIF model that there was significant correlation between total number of flights and number of delays. This linear model has multi collinearity.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17</a:t>
            </a:fld>
            <a:endParaRPr lang="en-US"/>
          </a:p>
        </p:txBody>
      </p:sp>
    </p:spTree>
    <p:extLst>
      <p:ext uri="{BB962C8B-B14F-4D97-AF65-F5344CB8AC3E}">
        <p14:creationId xmlns:p14="http://schemas.microsoft.com/office/powerpoint/2010/main" val="87109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ELEIBNY: </a:t>
            </a:r>
            <a:r>
              <a:rPr lang="en-US" baseline="0" dirty="0">
                <a:cs typeface="Calibri"/>
              </a:rPr>
              <a:t>Based on the VIF results, we should not run the analysis using both total flights and total delays, so we removed total flights which led us to see a significantly improved VIF. From these results it seems that delays have a positive impact on Market Cap.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18</a:t>
            </a:fld>
            <a:endParaRPr lang="en-US"/>
          </a:p>
        </p:txBody>
      </p:sp>
    </p:spTree>
    <p:extLst>
      <p:ext uri="{BB962C8B-B14F-4D97-AF65-F5344CB8AC3E}">
        <p14:creationId xmlns:p14="http://schemas.microsoft.com/office/powerpoint/2010/main" val="362717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ELEIBNY:</a:t>
            </a:r>
            <a:r>
              <a:rPr lang="en-US" baseline="0" dirty="0">
                <a:cs typeface="Calibri"/>
              </a:rPr>
              <a:t> We also looked at </a:t>
            </a:r>
            <a:r>
              <a:rPr lang="en-US" baseline="0" dirty="0" err="1">
                <a:cs typeface="Calibri"/>
              </a:rPr>
              <a:t>covids</a:t>
            </a:r>
            <a:r>
              <a:rPr lang="en-US" baseline="0" dirty="0">
                <a:cs typeface="Calibri"/>
              </a:rPr>
              <a:t> impact on Market cap. As you can see, </a:t>
            </a:r>
            <a:r>
              <a:rPr lang="en-US" sz="1200" kern="1200" dirty="0">
                <a:solidFill>
                  <a:schemeClr val="tx1"/>
                </a:solidFill>
                <a:effectLst/>
                <a:latin typeface="+mn-lt"/>
                <a:ea typeface="+mn-ea"/>
                <a:cs typeface="+mn-cs"/>
              </a:rPr>
              <a:t>There was a significant decrease in arrival flights as consumers reduce unnecessary travel which also lead to a decrease in delays.</a:t>
            </a:r>
            <a:r>
              <a:rPr lang="en-US" sz="1200" kern="1200" baseline="0" dirty="0">
                <a:solidFill>
                  <a:schemeClr val="tx1"/>
                </a:solidFill>
                <a:effectLst/>
                <a:latin typeface="+mn-lt"/>
                <a:ea typeface="+mn-ea"/>
                <a:cs typeface="+mn-cs"/>
              </a:rPr>
              <a:t> These changes equated to a difference of 9.6B, 4.4B and 6.2B average losses for Delta, </a:t>
            </a:r>
            <a:r>
              <a:rPr lang="en-US" sz="1200" kern="1200" baseline="0" dirty="0" err="1">
                <a:solidFill>
                  <a:schemeClr val="tx1"/>
                </a:solidFill>
                <a:effectLst/>
                <a:latin typeface="+mn-lt"/>
                <a:ea typeface="+mn-ea"/>
                <a:cs typeface="+mn-cs"/>
              </a:rPr>
              <a:t>Sw</a:t>
            </a:r>
            <a:r>
              <a:rPr lang="en-US" sz="1200" kern="1200" baseline="0" dirty="0">
                <a:solidFill>
                  <a:schemeClr val="tx1"/>
                </a:solidFill>
                <a:effectLst/>
                <a:latin typeface="+mn-lt"/>
                <a:ea typeface="+mn-ea"/>
                <a:cs typeface="+mn-cs"/>
              </a:rPr>
              <a:t> and United respectively.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19</a:t>
            </a:fld>
            <a:endParaRPr lang="en-US"/>
          </a:p>
        </p:txBody>
      </p:sp>
    </p:spTree>
    <p:extLst>
      <p:ext uri="{BB962C8B-B14F-4D97-AF65-F5344CB8AC3E}">
        <p14:creationId xmlns:p14="http://schemas.microsoft.com/office/powerpoint/2010/main" val="267313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THUY:</a:t>
            </a:r>
            <a:r>
              <a:rPr lang="en-US" b="1" baseline="0" dirty="0">
                <a:cs typeface="Calibri"/>
              </a:rPr>
              <a:t> </a:t>
            </a:r>
            <a:r>
              <a:rPr lang="en-US" dirty="0">
                <a:cs typeface="Calibri"/>
              </a:rPr>
              <a:t>When deciding on the research area, we were curious about flight</a:t>
            </a:r>
            <a:r>
              <a:rPr lang="en-US" baseline="0" dirty="0">
                <a:cs typeface="Calibri"/>
              </a:rPr>
              <a:t> schedules and the impact of inclement weather on flight operations</a:t>
            </a:r>
            <a:r>
              <a:rPr lang="en-US" dirty="0">
                <a:cs typeface="Calibri"/>
              </a:rPr>
              <a:t>. </a:t>
            </a:r>
          </a:p>
          <a:p>
            <a:endParaRPr lang="en-US" dirty="0">
              <a:cs typeface="Calibri"/>
            </a:endParaRPr>
          </a:p>
          <a:p>
            <a:r>
              <a:rPr lang="en-US" dirty="0">
                <a:cs typeface="Calibri"/>
              </a:rPr>
              <a:t>As we dove into</a:t>
            </a:r>
            <a:r>
              <a:rPr lang="en-US" baseline="0" dirty="0">
                <a:cs typeface="Calibri"/>
              </a:rPr>
              <a:t> </a:t>
            </a:r>
            <a:r>
              <a:rPr lang="en-US" dirty="0">
                <a:cs typeface="Calibri"/>
              </a:rPr>
              <a:t>our preliminary exploratory data analysis</a:t>
            </a:r>
            <a:r>
              <a:rPr lang="en-US" baseline="0" dirty="0">
                <a:cs typeface="Calibri"/>
              </a:rPr>
              <a:t> </a:t>
            </a:r>
            <a:r>
              <a:rPr lang="en-US" dirty="0">
                <a:cs typeface="Calibri"/>
              </a:rPr>
              <a:t>during</a:t>
            </a:r>
            <a:r>
              <a:rPr lang="en-US" baseline="0" dirty="0">
                <a:cs typeface="Calibri"/>
              </a:rPr>
              <a:t> the finance module of the course</a:t>
            </a:r>
            <a:r>
              <a:rPr lang="en-US" dirty="0">
                <a:cs typeface="Calibri"/>
              </a:rPr>
              <a:t>, we became more interested in the financial impact that delays inflict on an airline's portfolio.</a:t>
            </a:r>
            <a:r>
              <a:rPr lang="en-US" baseline="0" dirty="0">
                <a:cs typeface="Calibri"/>
              </a:rPr>
              <a:t> Our group decided to pivot </a:t>
            </a:r>
            <a:r>
              <a:rPr lang="en-US" dirty="0">
                <a:cs typeface="Calibri"/>
              </a:rPr>
              <a:t>from our</a:t>
            </a:r>
            <a:r>
              <a:rPr lang="en-US" baseline="0" dirty="0">
                <a:cs typeface="Calibri"/>
              </a:rPr>
              <a:t> initial question </a:t>
            </a:r>
            <a:r>
              <a:rPr lang="en-US" dirty="0">
                <a:cs typeface="Calibri"/>
              </a:rPr>
              <a:t>in order </a:t>
            </a:r>
            <a:r>
              <a:rPr lang="en-US" baseline="0" dirty="0">
                <a:cs typeface="Calibri"/>
              </a:rPr>
              <a:t>to capture </a:t>
            </a:r>
            <a:r>
              <a:rPr lang="en-US" dirty="0">
                <a:cs typeface="Calibri"/>
              </a:rPr>
              <a:t>the financial impact that delays in general incur on the airline business. In conducting this analysis, we will also take into account the dramatic changes that were brought to the industry as a whole from the global pandemic to isolate them from our research question.</a:t>
            </a:r>
          </a:p>
          <a:p>
            <a:endParaRPr lang="en-US" baseline="0" dirty="0">
              <a:cs typeface="Calibri"/>
            </a:endParaRPr>
          </a:p>
          <a:p>
            <a:r>
              <a:rPr lang="en-US" baseline="0" dirty="0">
                <a:cs typeface="Calibri"/>
              </a:rPr>
              <a:t>We believe this better aligns with the objective of the course:</a:t>
            </a:r>
            <a:r>
              <a:rPr lang="en-US" dirty="0">
                <a:cs typeface="Calibri"/>
              </a:rPr>
              <a:t> </a:t>
            </a:r>
            <a:r>
              <a:rPr lang="en-US" baseline="0" dirty="0">
                <a:cs typeface="Calibri"/>
              </a:rPr>
              <a:t> </a:t>
            </a:r>
            <a:r>
              <a:rPr lang="en-US" dirty="0">
                <a:cs typeface="Calibri"/>
              </a:rPr>
              <a:t>"</a:t>
            </a:r>
            <a:r>
              <a:rPr lang="en-US" baseline="0" dirty="0">
                <a:cs typeface="Calibri"/>
              </a:rPr>
              <a:t>to </a:t>
            </a:r>
            <a:r>
              <a:rPr lang="en-US" dirty="0">
                <a:cs typeface="Calibri"/>
              </a:rPr>
              <a:t>use the </a:t>
            </a:r>
            <a:r>
              <a:rPr lang="en-US" sz="1200" kern="1200" dirty="0">
                <a:solidFill>
                  <a:schemeClr val="tx1"/>
                </a:solidFill>
                <a:effectLst/>
                <a:latin typeface="+mn-lt"/>
                <a:ea typeface="+mn-ea"/>
                <a:cs typeface="+mn-cs"/>
              </a:rPr>
              <a:t>scientific process of transforming data to </a:t>
            </a:r>
            <a:r>
              <a:rPr lang="en-US" dirty="0"/>
              <a:t>develop</a:t>
            </a:r>
            <a:r>
              <a:rPr lang="en-US" sz="1200" kern="1200" dirty="0">
                <a:solidFill>
                  <a:schemeClr val="tx1"/>
                </a:solidFill>
                <a:effectLst/>
                <a:latin typeface="+mn-lt"/>
                <a:ea typeface="+mn-ea"/>
                <a:cs typeface="+mn-cs"/>
              </a:rPr>
              <a:t> insights for making better business decisions</a:t>
            </a:r>
            <a:r>
              <a:rPr lang="en-US" dirty="0"/>
              <a:t>.“</a:t>
            </a:r>
          </a:p>
          <a:p>
            <a:endParaRPr lang="en-US" dirty="0">
              <a:cs typeface="Calibri"/>
            </a:endParaRPr>
          </a:p>
          <a:p>
            <a:r>
              <a:rPr lang="en-US" dirty="0">
                <a:cs typeface="Calibri"/>
              </a:rPr>
              <a:t>Our hypothesis is that </a:t>
            </a:r>
            <a:r>
              <a:rPr lang="en-US" sz="1200" b="1" dirty="0">
                <a:latin typeface="Calibri" panose="020F0502020204030204" pitchFamily="34" charset="0"/>
                <a:cs typeface="Calibri" panose="020F0502020204030204" pitchFamily="34" charset="0"/>
              </a:rPr>
              <a:t>Increased delays have a negative relationship to Airline financials because it leads to increase operations cost. These cost vary from losses in customer loyalty, operational efficiency and customer compensation.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2</a:t>
            </a:fld>
            <a:endParaRPr lang="en-US"/>
          </a:p>
        </p:txBody>
      </p:sp>
    </p:spTree>
    <p:extLst>
      <p:ext uri="{BB962C8B-B14F-4D97-AF65-F5344CB8AC3E}">
        <p14:creationId xmlns:p14="http://schemas.microsoft.com/office/powerpoint/2010/main" val="2200662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ELEIBNY: In this Line chart, we can observe </a:t>
            </a:r>
            <a:r>
              <a:rPr lang="en-US" baseline="0" dirty="0">
                <a:cs typeface="Calibri"/>
              </a:rPr>
              <a:t>the drop as the market crashed in March of 2020. As vaccinations became available flight travel increased in summer of 2021. It makes sense that SW would have an easier  time bouncing back as they focus on affordable domestic travel where as Business and international travel are still down ~25% which is a significant </a:t>
            </a:r>
            <a:r>
              <a:rPr lang="en-US" baseline="0" dirty="0" err="1">
                <a:cs typeface="Calibri"/>
              </a:rPr>
              <a:t>protiopn</a:t>
            </a:r>
            <a:r>
              <a:rPr lang="en-US" baseline="0" dirty="0">
                <a:cs typeface="Calibri"/>
              </a:rPr>
              <a:t> of delta and united customer base. </a:t>
            </a:r>
            <a:endParaRPr lang="en-US" dirty="0"/>
          </a:p>
        </p:txBody>
      </p:sp>
      <p:sp>
        <p:nvSpPr>
          <p:cNvPr id="4" name="Slide Number Placeholder 3"/>
          <p:cNvSpPr>
            <a:spLocks noGrp="1"/>
          </p:cNvSpPr>
          <p:nvPr>
            <p:ph type="sldNum" sz="quarter" idx="10"/>
          </p:nvPr>
        </p:nvSpPr>
        <p:spPr/>
        <p:txBody>
          <a:bodyPr/>
          <a:lstStyle/>
          <a:p>
            <a:fld id="{EBE4DB3D-5B5A-4733-9AFD-06002B3B3102}" type="slidenum">
              <a:rPr lang="en-US" smtClean="0"/>
              <a:t>20</a:t>
            </a:fld>
            <a:endParaRPr lang="en-US"/>
          </a:p>
        </p:txBody>
      </p:sp>
    </p:spTree>
    <p:extLst>
      <p:ext uri="{BB962C8B-B14F-4D97-AF65-F5344CB8AC3E}">
        <p14:creationId xmlns:p14="http://schemas.microsoft.com/office/powerpoint/2010/main" val="3218540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inline</a:t>
            </a:r>
            <a:endParaRPr lang="en-US" dirty="0"/>
          </a:p>
        </p:txBody>
      </p:sp>
      <p:sp>
        <p:nvSpPr>
          <p:cNvPr id="4" name="Slide Number Placeholder 3"/>
          <p:cNvSpPr>
            <a:spLocks noGrp="1"/>
          </p:cNvSpPr>
          <p:nvPr>
            <p:ph type="sldNum" sz="quarter" idx="10"/>
          </p:nvPr>
        </p:nvSpPr>
        <p:spPr/>
        <p:txBody>
          <a:bodyPr/>
          <a:lstStyle/>
          <a:p>
            <a:fld id="{EBE4DB3D-5B5A-4733-9AFD-06002B3B3102}" type="slidenum">
              <a:rPr lang="en-US" smtClean="0"/>
              <a:t>21</a:t>
            </a:fld>
            <a:endParaRPr lang="en-US"/>
          </a:p>
        </p:txBody>
      </p:sp>
    </p:spTree>
    <p:extLst>
      <p:ext uri="{BB962C8B-B14F-4D97-AF65-F5344CB8AC3E}">
        <p14:creationId xmlns:p14="http://schemas.microsoft.com/office/powerpoint/2010/main" val="3844248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E4DB3D-5B5A-4733-9AFD-06002B3B3102}" type="slidenum">
              <a:rPr lang="en-US" smtClean="0"/>
              <a:t>22</a:t>
            </a:fld>
            <a:endParaRPr lang="en-US"/>
          </a:p>
        </p:txBody>
      </p:sp>
    </p:spTree>
    <p:extLst>
      <p:ext uri="{BB962C8B-B14F-4D97-AF65-F5344CB8AC3E}">
        <p14:creationId xmlns:p14="http://schemas.microsoft.com/office/powerpoint/2010/main" val="251457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E4DB3D-5B5A-4733-9AFD-06002B3B3102}" type="slidenum">
              <a:rPr lang="en-US" smtClean="0"/>
              <a:t>23</a:t>
            </a:fld>
            <a:endParaRPr lang="en-US"/>
          </a:p>
        </p:txBody>
      </p:sp>
    </p:spTree>
    <p:extLst>
      <p:ext uri="{BB962C8B-B14F-4D97-AF65-F5344CB8AC3E}">
        <p14:creationId xmlns:p14="http://schemas.microsoft.com/office/powerpoint/2010/main" val="73590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E4DB3D-5B5A-4733-9AFD-06002B3B3102}" type="slidenum">
              <a:rPr lang="en-US" smtClean="0"/>
              <a:t>24</a:t>
            </a:fld>
            <a:endParaRPr lang="en-US"/>
          </a:p>
        </p:txBody>
      </p:sp>
    </p:spTree>
    <p:extLst>
      <p:ext uri="{BB962C8B-B14F-4D97-AF65-F5344CB8AC3E}">
        <p14:creationId xmlns:p14="http://schemas.microsoft.com/office/powerpoint/2010/main" val="370596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25</a:t>
            </a:fld>
            <a:endParaRPr lang="en-US"/>
          </a:p>
        </p:txBody>
      </p:sp>
    </p:spTree>
    <p:extLst>
      <p:ext uri="{BB962C8B-B14F-4D97-AF65-F5344CB8AC3E}">
        <p14:creationId xmlns:p14="http://schemas.microsoft.com/office/powerpoint/2010/main" val="157004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26</a:t>
            </a:fld>
            <a:endParaRPr lang="en-US"/>
          </a:p>
        </p:txBody>
      </p:sp>
    </p:spTree>
    <p:extLst>
      <p:ext uri="{BB962C8B-B14F-4D97-AF65-F5344CB8AC3E}">
        <p14:creationId xmlns:p14="http://schemas.microsoft.com/office/powerpoint/2010/main" val="298155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E4DB3D-5B5A-4733-9AFD-06002B3B310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34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THUY: </a:t>
            </a:r>
            <a:r>
              <a:rPr lang="en-US" sz="1200" kern="1200" dirty="0">
                <a:solidFill>
                  <a:schemeClr val="tx1"/>
                </a:solidFill>
                <a:effectLst/>
                <a:latin typeface="+mn-lt"/>
                <a:ea typeface="+mn-ea"/>
                <a:cs typeface="+mn-cs"/>
              </a:rPr>
              <a:t> It cost airlines approximately 80 dollars a minute to operate a commercial flight and with the rising rate of inflation and labor they are only expected to get higher. One area of focus to get those costs down is to reduce delays which cost the airline industry 28 billion dollars in 2018 alone.</a:t>
            </a:r>
          </a:p>
          <a:p>
            <a:r>
              <a:rPr lang="en-US" sz="1200" kern="1200" dirty="0">
                <a:solidFill>
                  <a:schemeClr val="tx1"/>
                </a:solidFill>
                <a:effectLst/>
                <a:latin typeface="+mn-lt"/>
                <a:ea typeface="+mn-ea"/>
                <a:cs typeface="+mn-cs"/>
              </a:rPr>
              <a:t>Overall, airport delays typically vary between 15% -25% of all incoming flights depending on the efficiency of the airport and variations in travel seasons.</a:t>
            </a:r>
          </a:p>
          <a:p>
            <a:r>
              <a:rPr lang="en-US" sz="1200" kern="1200" dirty="0">
                <a:solidFill>
                  <a:schemeClr val="tx1"/>
                </a:solidFill>
                <a:effectLst/>
                <a:latin typeface="+mn-lt"/>
                <a:ea typeface="+mn-ea"/>
                <a:cs typeface="+mn-cs"/>
              </a:rPr>
              <a:t>The biggest disrupter to the airline industry was the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pandemic. According to the international civil aviation organization, Airlines saw a steep 60% drop in domestic and international flyers. This amounted to approximately 324 Billion dollars in losses.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p:cNvSpPr>
            <a:spLocks noGrp="1"/>
          </p:cNvSpPr>
          <p:nvPr>
            <p:ph type="sldNum" sz="quarter" idx="5"/>
          </p:nvPr>
        </p:nvSpPr>
        <p:spPr/>
        <p:txBody>
          <a:bodyPr/>
          <a:lstStyle/>
          <a:p>
            <a:fld id="{EBE4DB3D-5B5A-4733-9AFD-06002B3B3102}" type="slidenum">
              <a:t>3</a:t>
            </a:fld>
            <a:endParaRPr lang="en-US"/>
          </a:p>
        </p:txBody>
      </p:sp>
    </p:spTree>
    <p:extLst>
      <p:ext uri="{BB962C8B-B14F-4D97-AF65-F5344CB8AC3E}">
        <p14:creationId xmlns:p14="http://schemas.microsoft.com/office/powerpoint/2010/main" val="34247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Thuy: For the initial analysis we focus on the 3 airlines with the largest market cap. United and Delta are large carriers that focus heavily on acquiring business customers while Southwest is known to be more of an economical airline focused the consumer market.</a:t>
            </a:r>
          </a:p>
          <a:p>
            <a:r>
              <a:rPr lang="en-US" sz="1200" kern="1200" dirty="0">
                <a:solidFill>
                  <a:schemeClr val="tx1"/>
                </a:solidFill>
                <a:effectLst/>
                <a:latin typeface="+mn-lt"/>
                <a:ea typeface="+mn-ea"/>
                <a:cs typeface="+mn-cs"/>
              </a:rPr>
              <a:t>All of our flight data comes from the bureau of transportation statistics. It has a wealth of information on carriers, flights, and airports. But as you can see here it can be broken down further into types of delays</a:t>
            </a:r>
          </a:p>
          <a:p>
            <a:r>
              <a:rPr lang="en-US" sz="1200" kern="1200" dirty="0">
                <a:solidFill>
                  <a:schemeClr val="tx1"/>
                </a:solidFill>
                <a:effectLst/>
                <a:latin typeface="+mn-lt"/>
                <a:ea typeface="+mn-ea"/>
                <a:cs typeface="+mn-cs"/>
              </a:rPr>
              <a:t>Our financial data comes form Yahoo Finance, Market Cap and Stock Value are available on a monthly basis, while Revenue, Gross Profit and Net Income are only available on a quarterly basis.</a:t>
            </a:r>
          </a:p>
          <a:p>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we define all dates prior to march 2020 as pre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onset and all dates afterwards a post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onset. This day was chosen because it was the period where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was deemed a national emergency and the stock market crashed from overwhelming uncertainty. </a:t>
            </a:r>
          </a:p>
          <a:p>
            <a:endParaRPr lang="en-US" baseline="0"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4</a:t>
            </a:fld>
            <a:endParaRPr lang="en-US"/>
          </a:p>
        </p:txBody>
      </p:sp>
    </p:spTree>
    <p:extLst>
      <p:ext uri="{BB962C8B-B14F-4D97-AF65-F5344CB8AC3E}">
        <p14:creationId xmlns:p14="http://schemas.microsoft.com/office/powerpoint/2010/main" val="289883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a:t>
            </a:r>
            <a:r>
              <a:rPr lang="en-US" baseline="0" dirty="0">
                <a:cs typeface="Calibri"/>
              </a:rPr>
              <a:t> </a:t>
            </a:r>
            <a:r>
              <a:rPr lang="en-US" dirty="0">
                <a:cs typeface="Calibri"/>
              </a:rPr>
              <a:t>Our methodology is as follows</a:t>
            </a:r>
            <a:r>
              <a:rPr lang="en-US" baseline="0" dirty="0">
                <a:cs typeface="Calibri"/>
              </a:rPr>
              <a:t> ….. From our data exploration we decided to focus on  …… We then applied a few model refinement techniques a to reveal … </a:t>
            </a:r>
            <a:r>
              <a:rPr lang="en-US" baseline="0" dirty="0" err="1">
                <a:cs typeface="Calibri"/>
              </a:rPr>
              <a:t>aobut</a:t>
            </a:r>
            <a:r>
              <a:rPr lang="en-US" baseline="0" dirty="0">
                <a:cs typeface="Calibri"/>
              </a:rPr>
              <a:t> out models.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5</a:t>
            </a:fld>
            <a:endParaRPr lang="en-US"/>
          </a:p>
        </p:txBody>
      </p:sp>
    </p:spTree>
    <p:extLst>
      <p:ext uri="{BB962C8B-B14F-4D97-AF65-F5344CB8AC3E}">
        <p14:creationId xmlns:p14="http://schemas.microsoft.com/office/powerpoint/2010/main" val="661457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Spencer:</a:t>
            </a:r>
            <a:r>
              <a:rPr lang="en-US" baseline="0" dirty="0">
                <a:cs typeface="Calibri"/>
              </a:rPr>
              <a:t>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6</a:t>
            </a:fld>
            <a:endParaRPr lang="en-US"/>
          </a:p>
        </p:txBody>
      </p:sp>
    </p:spTree>
    <p:extLst>
      <p:ext uri="{BB962C8B-B14F-4D97-AF65-F5344CB8AC3E}">
        <p14:creationId xmlns:p14="http://schemas.microsoft.com/office/powerpoint/2010/main" val="265787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SPENCER: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Analysis was performed to determine the difference</a:t>
            </a:r>
            <a:r>
              <a:rPr lang="en-US" sz="1200" kern="1200" baseline="0" dirty="0">
                <a:solidFill>
                  <a:schemeClr val="tx1"/>
                </a:solidFill>
                <a:effectLst/>
                <a:latin typeface="+mn-lt"/>
                <a:ea typeface="+mn-ea"/>
                <a:cs typeface="+mn-cs"/>
              </a:rPr>
              <a:t> in traffic between airlines</a:t>
            </a:r>
            <a:r>
              <a:rPr lang="en-US" sz="1200" kern="1200" dirty="0">
                <a:solidFill>
                  <a:schemeClr val="tx1"/>
                </a:solidFill>
                <a:effectLst/>
                <a:latin typeface="+mn-lt"/>
                <a:ea typeface="+mn-ea"/>
                <a:cs typeface="+mn-cs"/>
              </a:rPr>
              <a:t>. It shows here that </a:t>
            </a:r>
            <a:r>
              <a:rPr lang="en-US" sz="1200" kern="1200" dirty="0" err="1">
                <a:solidFill>
                  <a:schemeClr val="tx1"/>
                </a:solidFill>
                <a:effectLst/>
                <a:latin typeface="+mn-lt"/>
                <a:ea typeface="+mn-ea"/>
                <a:cs typeface="+mn-cs"/>
              </a:rPr>
              <a:t>SouthWest</a:t>
            </a:r>
            <a:r>
              <a:rPr lang="en-US" sz="1200" kern="1200" dirty="0">
                <a:solidFill>
                  <a:schemeClr val="tx1"/>
                </a:solidFill>
                <a:effectLst/>
                <a:latin typeface="+mn-lt"/>
                <a:ea typeface="+mn-ea"/>
                <a:cs typeface="+mn-cs"/>
              </a:rPr>
              <a:t> had significantly higher traffic during the explored time frame. This was not a full picture of however, as it only captures the view of the top 40 busiest airports in the United States and both Delta and United have a much larger presence internationally. Understandably, </a:t>
            </a:r>
            <a:r>
              <a:rPr lang="en-US" sz="1200" kern="1200" dirty="0" err="1">
                <a:solidFill>
                  <a:schemeClr val="tx1"/>
                </a:solidFill>
                <a:effectLst/>
                <a:latin typeface="+mn-lt"/>
                <a:ea typeface="+mn-ea"/>
                <a:cs typeface="+mn-cs"/>
              </a:rPr>
              <a:t>SouthWest</a:t>
            </a:r>
            <a:r>
              <a:rPr lang="en-US" sz="1200" kern="1200" dirty="0">
                <a:solidFill>
                  <a:schemeClr val="tx1"/>
                </a:solidFill>
                <a:effectLst/>
                <a:latin typeface="+mn-lt"/>
                <a:ea typeface="+mn-ea"/>
                <a:cs typeface="+mn-cs"/>
              </a:rPr>
              <a:t> also had a higher count of delays as well. However when broken down into percentage, percent delays were relatively standard across the board.</a:t>
            </a:r>
            <a:r>
              <a:rPr lang="en-US" sz="1200" kern="1200" baseline="0" dirty="0">
                <a:solidFill>
                  <a:schemeClr val="tx1"/>
                </a:solidFill>
                <a:effectLst/>
                <a:latin typeface="+mn-lt"/>
                <a:ea typeface="+mn-ea"/>
                <a:cs typeface="+mn-cs"/>
              </a:rPr>
              <a:t> At approximately 20%</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BE4DB3D-5B5A-4733-9AFD-06002B3B3102}" type="slidenum">
              <a:t>7</a:t>
            </a:fld>
            <a:endParaRPr lang="en-US"/>
          </a:p>
        </p:txBody>
      </p:sp>
    </p:spTree>
    <p:extLst>
      <p:ext uri="{BB962C8B-B14F-4D97-AF65-F5344CB8AC3E}">
        <p14:creationId xmlns:p14="http://schemas.microsoft.com/office/powerpoint/2010/main" val="320059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SPENCER: To analyze which type of delays may have the greatest impact, a box plot was created which each type</a:t>
            </a:r>
            <a:r>
              <a:rPr lang="en-US" sz="1200" kern="1200" baseline="0" dirty="0">
                <a:solidFill>
                  <a:schemeClr val="tx1"/>
                </a:solidFill>
                <a:effectLst/>
                <a:latin typeface="+mn-lt"/>
                <a:ea typeface="+mn-ea"/>
                <a:cs typeface="+mn-cs"/>
              </a:rPr>
              <a:t> of delay between carries. </a:t>
            </a:r>
            <a:r>
              <a:rPr lang="en-US" sz="1200" kern="1200" dirty="0">
                <a:solidFill>
                  <a:schemeClr val="tx1"/>
                </a:solidFill>
                <a:effectLst/>
                <a:latin typeface="+mn-lt"/>
                <a:ea typeface="+mn-ea"/>
                <a:cs typeface="+mn-cs"/>
              </a:rPr>
              <a:t>Carrier delays, National Airspace System delays and late aircraft were the largest contributors to delay issues and security delays and weather delays have minimal effect comparatively.</a:t>
            </a:r>
            <a:r>
              <a:rPr lang="en-US" sz="1200" kern="1200" baseline="0" dirty="0">
                <a:solidFill>
                  <a:schemeClr val="tx1"/>
                </a:solidFill>
                <a:effectLst/>
                <a:latin typeface="+mn-lt"/>
                <a:ea typeface="+mn-ea"/>
                <a:cs typeface="+mn-cs"/>
              </a:rPr>
              <a:t> Delta and united tends to struggle with NAS delays where as SW has the biggest issues with late aircrafts. </a:t>
            </a:r>
            <a:endParaRPr lang="en-US" dirty="0">
              <a:cs typeface="Calibri"/>
            </a:endParaRPr>
          </a:p>
        </p:txBody>
      </p:sp>
      <p:sp>
        <p:nvSpPr>
          <p:cNvPr id="4" name="Slide Number Placeholder 3"/>
          <p:cNvSpPr>
            <a:spLocks noGrp="1"/>
          </p:cNvSpPr>
          <p:nvPr>
            <p:ph type="sldNum" sz="quarter" idx="5"/>
          </p:nvPr>
        </p:nvSpPr>
        <p:spPr/>
        <p:txBody>
          <a:bodyPr/>
          <a:lstStyle/>
          <a:p>
            <a:fld id="{EBE4DB3D-5B5A-4733-9AFD-06002B3B3102}" type="slidenum">
              <a:t>8</a:t>
            </a:fld>
            <a:endParaRPr lang="en-US"/>
          </a:p>
        </p:txBody>
      </p:sp>
    </p:spTree>
    <p:extLst>
      <p:ext uri="{BB962C8B-B14F-4D97-AF65-F5344CB8AC3E}">
        <p14:creationId xmlns:p14="http://schemas.microsoft.com/office/powerpoint/2010/main" val="3332308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SPENCER:</a:t>
            </a:r>
          </a:p>
        </p:txBody>
      </p:sp>
      <p:sp>
        <p:nvSpPr>
          <p:cNvPr id="4" name="Slide Number Placeholder 3"/>
          <p:cNvSpPr>
            <a:spLocks noGrp="1"/>
          </p:cNvSpPr>
          <p:nvPr>
            <p:ph type="sldNum" sz="quarter" idx="5"/>
          </p:nvPr>
        </p:nvSpPr>
        <p:spPr/>
        <p:txBody>
          <a:bodyPr/>
          <a:lstStyle/>
          <a:p>
            <a:fld id="{EBE4DB3D-5B5A-4733-9AFD-06002B3B3102}" type="slidenum">
              <a:t>9</a:t>
            </a:fld>
            <a:endParaRPr lang="en-US"/>
          </a:p>
        </p:txBody>
      </p:sp>
    </p:spTree>
    <p:extLst>
      <p:ext uri="{BB962C8B-B14F-4D97-AF65-F5344CB8AC3E}">
        <p14:creationId xmlns:p14="http://schemas.microsoft.com/office/powerpoint/2010/main" val="4176676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2280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251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58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1273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8127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3349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9636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41816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09704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1885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0188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7842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0572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6609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5973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176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472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11/16/2022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2799547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97921" y="1380068"/>
            <a:ext cx="8605102" cy="2616199"/>
          </a:xfrm>
        </p:spPr>
        <p:txBody>
          <a:bodyPr/>
          <a:lstStyle/>
          <a:p>
            <a:r>
              <a:rPr lang="en-US" dirty="0">
                <a:latin typeface="Calibri" panose="020F0502020204030204" pitchFamily="34" charset="0"/>
                <a:cs typeface="Calibri" panose="020F0502020204030204" pitchFamily="34" charset="0"/>
              </a:rPr>
              <a:t>Airline Delays and Cancellations</a:t>
            </a:r>
          </a:p>
        </p:txBody>
      </p:sp>
      <p:sp>
        <p:nvSpPr>
          <p:cNvPr id="3" name="Subtitle 2"/>
          <p:cNvSpPr>
            <a:spLocks noGrp="1"/>
          </p:cNvSpPr>
          <p:nvPr>
            <p:ph type="subTitle" idx="1"/>
          </p:nvPr>
        </p:nvSpPr>
        <p:spPr/>
        <p:txBody>
          <a:bodyPr vert="horz" lIns="91440" tIns="45720" rIns="91440" bIns="45720" rtlCol="0" anchor="t">
            <a:noAutofit/>
          </a:bodyPr>
          <a:lstStyle/>
          <a:p>
            <a:r>
              <a:rPr lang="en-US" sz="2000" b="1" dirty="0">
                <a:latin typeface="Calibri" panose="020F0502020204030204" pitchFamily="34" charset="0"/>
                <a:cs typeface="Calibri" panose="020F0502020204030204" pitchFamily="34" charset="0"/>
              </a:rPr>
              <a:t>Team 13 Definitely Vibrant</a:t>
            </a:r>
          </a:p>
          <a:p>
            <a:r>
              <a:rPr lang="en-US" sz="2000" dirty="0">
                <a:latin typeface="Calibri" panose="020F0502020204030204" pitchFamily="34" charset="0"/>
                <a:cs typeface="Calibri" panose="020F0502020204030204" pitchFamily="34" charset="0"/>
              </a:rPr>
              <a:t>Spencer </a:t>
            </a:r>
            <a:r>
              <a:rPr lang="en-US" sz="2000" dirty="0" err="1">
                <a:latin typeface="Calibri" panose="020F0502020204030204" pitchFamily="34" charset="0"/>
                <a:cs typeface="Calibri" panose="020F0502020204030204" pitchFamily="34" charset="0"/>
              </a:rPr>
              <a:t>Allgaier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Leland </a:t>
            </a:r>
            <a:r>
              <a:rPr lang="en-US" sz="2000" dirty="0" err="1">
                <a:latin typeface="Calibri" panose="020F0502020204030204" pitchFamily="34" charset="0"/>
                <a:cs typeface="Calibri" panose="020F0502020204030204" pitchFamily="34" charset="0"/>
              </a:rPr>
              <a:t>Bolleter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Thuy Dinh</a:t>
            </a:r>
          </a:p>
          <a:p>
            <a:r>
              <a:rPr lang="en-US" sz="2000" dirty="0" err="1">
                <a:latin typeface="Calibri" panose="020F0502020204030204" pitchFamily="34" charset="0"/>
                <a:cs typeface="Calibri" panose="020F0502020204030204" pitchFamily="34" charset="0"/>
              </a:rPr>
              <a:t>Eleibny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Feliz</a:t>
            </a:r>
            <a:r>
              <a:rPr lang="en-US" sz="2000" dirty="0">
                <a:latin typeface="Calibri" panose="020F0502020204030204" pitchFamily="34" charset="0"/>
                <a:cs typeface="Calibri" panose="020F0502020204030204" pitchFamily="34" charset="0"/>
              </a:rPr>
              <a:t> Santana</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338"/>
    </mc:Choice>
    <mc:Fallback xmlns="">
      <p:transition spd="slow" advTm="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5" name="Picture 14">
            <a:extLst>
              <a:ext uri="{FF2B5EF4-FFF2-40B4-BE49-F238E27FC236}">
                <a16:creationId xmlns:a16="http://schemas.microsoft.com/office/drawing/2014/main" id="{7EDB86ED-8F16-0051-2DA7-7408735F857F}"/>
              </a:ext>
            </a:extLst>
          </p:cNvPr>
          <p:cNvPicPr>
            <a:picLocks noChangeAspect="1"/>
          </p:cNvPicPr>
          <p:nvPr/>
        </p:nvPicPr>
        <p:blipFill>
          <a:blip r:embed="rId3">
            <a:extLst>
              <a:ext uri="{28A0092B-C50C-407E-A947-70E740481C1C}">
                <a14:useLocalDpi xmlns:a14="http://schemas.microsoft.com/office/drawing/2010/main" val="0"/>
              </a:ext>
            </a:extLst>
          </a:blip>
          <a:srcRect l="50" r="50"/>
          <a:stretch/>
        </p:blipFill>
        <p:spPr>
          <a:xfrm>
            <a:off x="1516062" y="593824"/>
            <a:ext cx="4468089" cy="275904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E875596C-BA73-EE45-D65E-2526407AE130}"/>
              </a:ext>
            </a:extLst>
          </p:cNvPr>
          <p:cNvPicPr>
            <a:picLocks noChangeAspect="1"/>
          </p:cNvPicPr>
          <p:nvPr/>
        </p:nvPicPr>
        <p:blipFill>
          <a:blip r:embed="rId4" cstate="print">
            <a:extLst>
              <a:ext uri="{28A0092B-C50C-407E-A947-70E740481C1C}">
                <a14:useLocalDpi xmlns:a14="http://schemas.microsoft.com/office/drawing/2010/main" val="0"/>
              </a:ext>
            </a:extLst>
          </a:blip>
          <a:srcRect l="50" r="50"/>
          <a:stretch/>
        </p:blipFill>
        <p:spPr>
          <a:xfrm>
            <a:off x="72549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EAFA9028-781D-F735-F132-983FAF3F1A20}"/>
              </a:ext>
            </a:extLst>
          </p:cNvPr>
          <p:cNvPicPr>
            <a:picLocks noChangeAspect="1"/>
          </p:cNvPicPr>
          <p:nvPr/>
        </p:nvPicPr>
        <p:blipFill>
          <a:blip r:embed="rId5" cstate="print">
            <a:extLst>
              <a:ext uri="{28A0092B-C50C-407E-A947-70E740481C1C}">
                <a14:useLocalDpi xmlns:a14="http://schemas.microsoft.com/office/drawing/2010/main" val="0"/>
              </a:ext>
            </a:extLst>
          </a:blip>
          <a:srcRect l="50" r="50"/>
          <a:stretch/>
        </p:blipFill>
        <p:spPr>
          <a:xfrm>
            <a:off x="398685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7" name="Oval 16">
            <a:extLst>
              <a:ext uri="{FF2B5EF4-FFF2-40B4-BE49-F238E27FC236}">
                <a16:creationId xmlns:a16="http://schemas.microsoft.com/office/drawing/2014/main" id="{E1C57E3A-A8E3-E546-8A83-C16A0A5F05A8}"/>
              </a:ext>
            </a:extLst>
          </p:cNvPr>
          <p:cNvSpPr/>
          <p:nvPr/>
        </p:nvSpPr>
        <p:spPr>
          <a:xfrm rot="19646810">
            <a:off x="2128731" y="2387069"/>
            <a:ext cx="452845" cy="35269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txBox="1">
            <a:spLocks/>
          </p:cNvSpPr>
          <p:nvPr/>
        </p:nvSpPr>
        <p:spPr>
          <a:xfrm>
            <a:off x="7766613" y="810206"/>
            <a:ext cx="3736410" cy="3186061"/>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6000">
                <a:latin typeface="Calibri" panose="020F0502020204030204" pitchFamily="34" charset="0"/>
                <a:cs typeface="Calibri" panose="020F0502020204030204" pitchFamily="34" charset="0"/>
              </a:rPr>
              <a:t>Model 1:</a:t>
            </a:r>
            <a:br>
              <a:rPr lang="en-US" sz="6000">
                <a:latin typeface="Calibri" panose="020F0502020204030204" pitchFamily="34" charset="0"/>
                <a:cs typeface="Calibri" panose="020F0502020204030204" pitchFamily="34" charset="0"/>
              </a:rPr>
            </a:br>
            <a:r>
              <a:rPr lang="en-US" sz="2700">
                <a:latin typeface="Calibri" panose="020F0502020204030204" pitchFamily="34" charset="0"/>
                <a:cs typeface="Calibri" panose="020F0502020204030204" pitchFamily="34" charset="0"/>
              </a:rPr>
              <a:t>How do delays affect financial performance</a:t>
            </a:r>
            <a:endParaRPr lang="en-US"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823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 name="Picture 25">
            <a:extLst>
              <a:ext uri="{FF2B5EF4-FFF2-40B4-BE49-F238E27FC236}">
                <a16:creationId xmlns:a16="http://schemas.microsoft.com/office/drawing/2014/main" id="{7EDB86ED-8F16-0051-2DA7-7408735F857F}"/>
              </a:ext>
            </a:extLst>
          </p:cNvPr>
          <p:cNvPicPr>
            <a:picLocks noChangeAspect="1"/>
          </p:cNvPicPr>
          <p:nvPr/>
        </p:nvPicPr>
        <p:blipFill>
          <a:blip r:embed="rId3">
            <a:extLst>
              <a:ext uri="{28A0092B-C50C-407E-A947-70E740481C1C}">
                <a14:useLocalDpi xmlns:a14="http://schemas.microsoft.com/office/drawing/2010/main" val="0"/>
              </a:ext>
            </a:extLst>
          </a:blip>
          <a:srcRect l="50" r="50"/>
          <a:stretch/>
        </p:blipFill>
        <p:spPr>
          <a:xfrm>
            <a:off x="1516062" y="593824"/>
            <a:ext cx="4468089" cy="275904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34" name="Picture 33">
            <a:extLst>
              <a:ext uri="{FF2B5EF4-FFF2-40B4-BE49-F238E27FC236}">
                <a16:creationId xmlns:a16="http://schemas.microsoft.com/office/drawing/2014/main" id="{E875596C-BA73-EE45-D65E-2526407AE130}"/>
              </a:ext>
            </a:extLst>
          </p:cNvPr>
          <p:cNvPicPr>
            <a:picLocks noChangeAspect="1"/>
          </p:cNvPicPr>
          <p:nvPr/>
        </p:nvPicPr>
        <p:blipFill>
          <a:blip r:embed="rId4" cstate="print">
            <a:extLst>
              <a:ext uri="{28A0092B-C50C-407E-A947-70E740481C1C}">
                <a14:useLocalDpi xmlns:a14="http://schemas.microsoft.com/office/drawing/2010/main" val="0"/>
              </a:ext>
            </a:extLst>
          </a:blip>
          <a:srcRect l="50" r="50"/>
          <a:stretch/>
        </p:blipFill>
        <p:spPr>
          <a:xfrm>
            <a:off x="72549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EAFA9028-781D-F735-F132-983FAF3F1A20}"/>
              </a:ext>
            </a:extLst>
          </p:cNvPr>
          <p:cNvPicPr>
            <a:picLocks noChangeAspect="1"/>
          </p:cNvPicPr>
          <p:nvPr/>
        </p:nvPicPr>
        <p:blipFill>
          <a:blip r:embed="rId5" cstate="print">
            <a:extLst>
              <a:ext uri="{28A0092B-C50C-407E-A947-70E740481C1C}">
                <a14:useLocalDpi xmlns:a14="http://schemas.microsoft.com/office/drawing/2010/main" val="0"/>
              </a:ext>
            </a:extLst>
          </a:blip>
          <a:srcRect l="50" r="50"/>
          <a:stretch/>
        </p:blipFill>
        <p:spPr>
          <a:xfrm>
            <a:off x="398685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cxnSp>
        <p:nvCxnSpPr>
          <p:cNvPr id="36" name="Straight Arrow Connector 35">
            <a:extLst>
              <a:ext uri="{FF2B5EF4-FFF2-40B4-BE49-F238E27FC236}">
                <a16:creationId xmlns:a16="http://schemas.microsoft.com/office/drawing/2014/main" id="{B1CE732F-3B57-8CC3-A4F5-32B94D243E42}"/>
              </a:ext>
            </a:extLst>
          </p:cNvPr>
          <p:cNvCxnSpPr>
            <a:cxnSpLocks/>
          </p:cNvCxnSpPr>
          <p:nvPr/>
        </p:nvCxnSpPr>
        <p:spPr>
          <a:xfrm flipV="1">
            <a:off x="3986853" y="1097280"/>
            <a:ext cx="1574159" cy="15196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EEC1A19-116E-F9D0-E716-7B2EC0DD6BE2}"/>
              </a:ext>
            </a:extLst>
          </p:cNvPr>
          <p:cNvCxnSpPr>
            <a:cxnSpLocks/>
          </p:cNvCxnSpPr>
          <p:nvPr/>
        </p:nvCxnSpPr>
        <p:spPr>
          <a:xfrm flipV="1">
            <a:off x="4858779" y="3951456"/>
            <a:ext cx="1472352" cy="9406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943BEA-0A7D-59EA-1321-DD68F1F79D93}"/>
              </a:ext>
            </a:extLst>
          </p:cNvPr>
          <p:cNvCxnSpPr>
            <a:cxnSpLocks/>
          </p:cNvCxnSpPr>
          <p:nvPr/>
        </p:nvCxnSpPr>
        <p:spPr>
          <a:xfrm flipV="1">
            <a:off x="1665928" y="3951456"/>
            <a:ext cx="1404467" cy="104461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Title 1"/>
          <p:cNvSpPr>
            <a:spLocks noGrp="1"/>
          </p:cNvSpPr>
          <p:nvPr>
            <p:ph type="title"/>
          </p:nvPr>
        </p:nvSpPr>
        <p:spPr>
          <a:xfrm>
            <a:off x="7766613" y="810206"/>
            <a:ext cx="3736410" cy="3186061"/>
          </a:xfrm>
        </p:spPr>
        <p:txBody>
          <a:bodyPr vert="horz" lIns="91440" tIns="45720" rIns="91440" bIns="45720" rtlCol="0" anchor="b">
            <a:normAutofit/>
          </a:bodyPr>
          <a:lstStyle/>
          <a:p>
            <a:pPr algn="r"/>
            <a:r>
              <a:rPr lang="en-US" sz="6000" dirty="0">
                <a:latin typeface="Calibri" panose="020F0502020204030204" pitchFamily="34" charset="0"/>
                <a:cs typeface="Calibri" panose="020F0502020204030204" pitchFamily="34" charset="0"/>
              </a:rPr>
              <a:t>Model 1:</a:t>
            </a:r>
            <a:br>
              <a:rPr lang="en-US" sz="60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How do delays affect financial performance</a:t>
            </a:r>
            <a:endParaRPr lang="en-US"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517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2" name="Rounded Rectangle 6">
            <a:extLst>
              <a:ext uri="{FF2B5EF4-FFF2-40B4-BE49-F238E27FC236}">
                <a16:creationId xmlns:a16="http://schemas.microsoft.com/office/drawing/2014/main" id="{13B3687F-F4F2-4A7F-B1FE-9ABBB5F96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47" y="648931"/>
            <a:ext cx="6869937" cy="5231964"/>
          </a:xfrm>
          <a:prstGeom prst="roundRect">
            <a:avLst>
              <a:gd name="adj" fmla="val 4834"/>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7B90AC6-8277-324B-1C10-4715DF1C8CE9}"/>
              </a:ext>
            </a:extLst>
          </p:cNvPr>
          <p:cNvPicPr>
            <a:picLocks noChangeAspect="1"/>
          </p:cNvPicPr>
          <p:nvPr/>
        </p:nvPicPr>
        <p:blipFill>
          <a:blip r:embed="rId3"/>
          <a:stretch>
            <a:fillRect/>
          </a:stretch>
        </p:blipFill>
        <p:spPr>
          <a:xfrm>
            <a:off x="853954" y="754086"/>
            <a:ext cx="2743024" cy="1693817"/>
          </a:xfrm>
          <a:prstGeom prst="rect">
            <a:avLst/>
          </a:prstGeom>
        </p:spPr>
      </p:pic>
      <p:pic>
        <p:nvPicPr>
          <p:cNvPr id="40" name="Picture 39">
            <a:extLst>
              <a:ext uri="{FF2B5EF4-FFF2-40B4-BE49-F238E27FC236}">
                <a16:creationId xmlns:a16="http://schemas.microsoft.com/office/drawing/2014/main" id="{258ADD5C-F2F4-3698-DEB1-4FDE8FCEED74}"/>
              </a:ext>
            </a:extLst>
          </p:cNvPr>
          <p:cNvPicPr>
            <a:picLocks noChangeAspect="1"/>
          </p:cNvPicPr>
          <p:nvPr/>
        </p:nvPicPr>
        <p:blipFill>
          <a:blip r:embed="rId4"/>
          <a:stretch>
            <a:fillRect/>
          </a:stretch>
        </p:blipFill>
        <p:spPr>
          <a:xfrm>
            <a:off x="853954" y="4172704"/>
            <a:ext cx="2743023" cy="1693816"/>
          </a:xfrm>
          <a:prstGeom prst="rect">
            <a:avLst/>
          </a:prstGeom>
        </p:spPr>
      </p:pic>
      <p:pic>
        <p:nvPicPr>
          <p:cNvPr id="41" name="Picture 40">
            <a:extLst>
              <a:ext uri="{FF2B5EF4-FFF2-40B4-BE49-F238E27FC236}">
                <a16:creationId xmlns:a16="http://schemas.microsoft.com/office/drawing/2014/main" id="{110EAF5C-5E6C-A6E4-DBFA-F5BB12C0E37E}"/>
              </a:ext>
            </a:extLst>
          </p:cNvPr>
          <p:cNvPicPr>
            <a:picLocks noChangeAspect="1"/>
          </p:cNvPicPr>
          <p:nvPr/>
        </p:nvPicPr>
        <p:blipFill>
          <a:blip r:embed="rId5"/>
          <a:stretch>
            <a:fillRect/>
          </a:stretch>
        </p:blipFill>
        <p:spPr>
          <a:xfrm>
            <a:off x="855929" y="2466953"/>
            <a:ext cx="2739073" cy="1691377"/>
          </a:xfrm>
          <a:prstGeom prst="rect">
            <a:avLst/>
          </a:prstGeom>
        </p:spPr>
      </p:pic>
      <p:pic>
        <p:nvPicPr>
          <p:cNvPr id="42" name="Picture 41">
            <a:extLst>
              <a:ext uri="{FF2B5EF4-FFF2-40B4-BE49-F238E27FC236}">
                <a16:creationId xmlns:a16="http://schemas.microsoft.com/office/drawing/2014/main" id="{454BDE7C-1471-62FB-375D-A4F48B982288}"/>
              </a:ext>
            </a:extLst>
          </p:cNvPr>
          <p:cNvPicPr>
            <a:picLocks noChangeAspect="1"/>
          </p:cNvPicPr>
          <p:nvPr/>
        </p:nvPicPr>
        <p:blipFill>
          <a:blip r:embed="rId6"/>
          <a:stretch>
            <a:fillRect/>
          </a:stretch>
        </p:blipFill>
        <p:spPr>
          <a:xfrm>
            <a:off x="4577623" y="4158330"/>
            <a:ext cx="2743023" cy="1692124"/>
          </a:xfrm>
          <a:prstGeom prst="rect">
            <a:avLst/>
          </a:prstGeom>
        </p:spPr>
      </p:pic>
      <p:pic>
        <p:nvPicPr>
          <p:cNvPr id="43" name="Picture 42">
            <a:extLst>
              <a:ext uri="{FF2B5EF4-FFF2-40B4-BE49-F238E27FC236}">
                <a16:creationId xmlns:a16="http://schemas.microsoft.com/office/drawing/2014/main" id="{D35C2621-A38F-A363-F0CB-BAA30681FCF4}"/>
              </a:ext>
            </a:extLst>
          </p:cNvPr>
          <p:cNvPicPr>
            <a:picLocks noChangeAspect="1"/>
          </p:cNvPicPr>
          <p:nvPr/>
        </p:nvPicPr>
        <p:blipFill>
          <a:blip r:embed="rId7"/>
          <a:stretch>
            <a:fillRect/>
          </a:stretch>
        </p:blipFill>
        <p:spPr>
          <a:xfrm>
            <a:off x="4567382" y="2415692"/>
            <a:ext cx="2753264" cy="1698442"/>
          </a:xfrm>
          <a:prstGeom prst="rect">
            <a:avLst/>
          </a:prstGeom>
        </p:spPr>
      </p:pic>
      <p:pic>
        <p:nvPicPr>
          <p:cNvPr id="44" name="Picture 43">
            <a:extLst>
              <a:ext uri="{FF2B5EF4-FFF2-40B4-BE49-F238E27FC236}">
                <a16:creationId xmlns:a16="http://schemas.microsoft.com/office/drawing/2014/main" id="{B90BFE77-9BBD-89D0-3992-54DF6E991FEA}"/>
              </a:ext>
            </a:extLst>
          </p:cNvPr>
          <p:cNvPicPr>
            <a:picLocks noChangeAspect="1"/>
          </p:cNvPicPr>
          <p:nvPr/>
        </p:nvPicPr>
        <p:blipFill>
          <a:blip r:embed="rId8"/>
          <a:stretch>
            <a:fillRect/>
          </a:stretch>
        </p:blipFill>
        <p:spPr>
          <a:xfrm>
            <a:off x="4565406" y="774829"/>
            <a:ext cx="2743023" cy="1692124"/>
          </a:xfrm>
          <a:prstGeom prst="rect">
            <a:avLst/>
          </a:prstGeom>
        </p:spPr>
      </p:pic>
      <p:sp>
        <p:nvSpPr>
          <p:cNvPr id="45" name="Right Arrow 44">
            <a:extLst>
              <a:ext uri="{FF2B5EF4-FFF2-40B4-BE49-F238E27FC236}">
                <a16:creationId xmlns:a16="http://schemas.microsoft.com/office/drawing/2014/main" id="{B7A64D13-CB0B-7B2C-8DEF-355C2BE31052}"/>
              </a:ext>
            </a:extLst>
          </p:cNvPr>
          <p:cNvSpPr/>
          <p:nvPr/>
        </p:nvSpPr>
        <p:spPr>
          <a:xfrm>
            <a:off x="3864667" y="4775772"/>
            <a:ext cx="431075"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2DB97AC-EC44-2A68-4436-13E02C98737D}"/>
              </a:ext>
            </a:extLst>
          </p:cNvPr>
          <p:cNvSpPr/>
          <p:nvPr/>
        </p:nvSpPr>
        <p:spPr>
          <a:xfrm>
            <a:off x="3864667" y="1479074"/>
            <a:ext cx="431075"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465B67D9-BDF7-8C7C-87F4-1D8B76EFCC35}"/>
              </a:ext>
            </a:extLst>
          </p:cNvPr>
          <p:cNvSpPr/>
          <p:nvPr/>
        </p:nvSpPr>
        <p:spPr>
          <a:xfrm>
            <a:off x="3873777" y="3142993"/>
            <a:ext cx="431075"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p:cNvSpPr>
            <a:spLocks noGrp="1"/>
          </p:cNvSpPr>
          <p:nvPr>
            <p:ph type="title"/>
          </p:nvPr>
        </p:nvSpPr>
        <p:spPr>
          <a:xfrm>
            <a:off x="7766613" y="810206"/>
            <a:ext cx="3736410" cy="3186061"/>
          </a:xfrm>
        </p:spPr>
        <p:txBody>
          <a:bodyPr vert="horz" lIns="91440" tIns="45720" rIns="91440" bIns="45720" rtlCol="0" anchor="b">
            <a:normAutofit/>
          </a:bodyPr>
          <a:lstStyle/>
          <a:p>
            <a:pPr algn="r"/>
            <a:r>
              <a:rPr lang="en-US" sz="6000" dirty="0">
                <a:latin typeface="Calibri" panose="020F0502020204030204" pitchFamily="34" charset="0"/>
                <a:cs typeface="Calibri" panose="020F0502020204030204" pitchFamily="34" charset="0"/>
              </a:rPr>
              <a:t>Model 1:</a:t>
            </a:r>
            <a:br>
              <a:rPr lang="en-US" sz="60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How do delays affect financial performance</a:t>
            </a:r>
            <a:endParaRPr lang="en-US"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816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2347352" y="380116"/>
            <a:ext cx="8153561" cy="2016314"/>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Model 1:</a:t>
            </a:r>
            <a:br>
              <a:rPr lang="en-US" sz="3200" dirty="0">
                <a:solidFill>
                  <a:schemeClr val="tx2"/>
                </a:solidFill>
                <a:latin typeface="Calibri" panose="020F0502020204030204" pitchFamily="34" charset="0"/>
                <a:cs typeface="Calibri" panose="020F0502020204030204" pitchFamily="34" charset="0"/>
              </a:rPr>
            </a:br>
            <a:r>
              <a:rPr lang="en-US" sz="3200" dirty="0">
                <a:solidFill>
                  <a:schemeClr val="tx2"/>
                </a:solidFill>
                <a:latin typeface="Calibri" panose="020F0502020204030204" pitchFamily="34" charset="0"/>
                <a:cs typeface="Calibri" panose="020F0502020204030204" pitchFamily="34" charset="0"/>
              </a:rPr>
              <a:t>Delays = Revenue + Gross Profit + Net Income</a:t>
            </a:r>
          </a:p>
        </p:txBody>
      </p:sp>
      <p:pic>
        <p:nvPicPr>
          <p:cNvPr id="6" name="Picture 5" descr="Text&#10;&#10;Description automatically generated">
            <a:extLst>
              <a:ext uri="{FF2B5EF4-FFF2-40B4-BE49-F238E27FC236}">
                <a16:creationId xmlns:a16="http://schemas.microsoft.com/office/drawing/2014/main" id="{CDA29609-2AC0-3BF8-4FC6-CA894196C8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3625" y="2565330"/>
            <a:ext cx="4234986" cy="3208816"/>
          </a:xfrm>
          <a:prstGeom prst="rect">
            <a:avLst/>
          </a:prstGeom>
        </p:spPr>
      </p:pic>
      <p:pic>
        <p:nvPicPr>
          <p:cNvPr id="8" name="Picture 7" descr="Text&#10;&#10;Description automatically generated">
            <a:extLst>
              <a:ext uri="{FF2B5EF4-FFF2-40B4-BE49-F238E27FC236}">
                <a16:creationId xmlns:a16="http://schemas.microsoft.com/office/drawing/2014/main" id="{65F2B44A-1C81-FFBB-4B6A-6CA1FCD08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8514" y="2565330"/>
            <a:ext cx="4253547" cy="3208816"/>
          </a:xfrm>
          <a:prstGeom prst="rect">
            <a:avLst/>
          </a:prstGeom>
        </p:spPr>
      </p:pic>
    </p:spTree>
    <p:extLst>
      <p:ext uri="{BB962C8B-B14F-4D97-AF65-F5344CB8AC3E}">
        <p14:creationId xmlns:p14="http://schemas.microsoft.com/office/powerpoint/2010/main" val="205737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2347516" y="94608"/>
            <a:ext cx="8153561" cy="1053472"/>
          </a:xfrm>
          <a:effectLst/>
        </p:spPr>
        <p:txBody>
          <a:bodyPr anchor="ctr">
            <a:normAutofit fontScale="90000"/>
          </a:bodyPr>
          <a:lstStyle/>
          <a:p>
            <a:r>
              <a:rPr lang="en-US" sz="3200" dirty="0">
                <a:solidFill>
                  <a:schemeClr val="tx2"/>
                </a:solidFill>
                <a:latin typeface="Calibri" panose="020F0502020204030204" pitchFamily="34" charset="0"/>
                <a:cs typeface="Calibri" panose="020F0502020204030204" pitchFamily="34" charset="0"/>
              </a:rPr>
              <a:t>Model 2: Linear Regression Analysis for Gross Profit</a:t>
            </a:r>
          </a:p>
        </p:txBody>
      </p:sp>
      <p:sp>
        <p:nvSpPr>
          <p:cNvPr id="4" name="TextBox 3">
            <a:extLst>
              <a:ext uri="{FF2B5EF4-FFF2-40B4-BE49-F238E27FC236}">
                <a16:creationId xmlns:a16="http://schemas.microsoft.com/office/drawing/2014/main" id="{CCF67720-15F4-4C5B-459E-5282215B4E92}"/>
              </a:ext>
            </a:extLst>
          </p:cNvPr>
          <p:cNvSpPr txBox="1"/>
          <p:nvPr/>
        </p:nvSpPr>
        <p:spPr>
          <a:xfrm>
            <a:off x="2176599" y="1241783"/>
            <a:ext cx="8787401"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a:defRPr/>
            </a:pPr>
            <a:r>
              <a:rPr lang="en-US" b="1" dirty="0">
                <a:solidFill>
                  <a:srgbClr val="222222"/>
                </a:solidFill>
                <a:latin typeface="Calibri" panose="020F0502020204030204" pitchFamily="34" charset="0"/>
                <a:cs typeface="Calibri" panose="020F0502020204030204" pitchFamily="34" charset="0"/>
              </a:rPr>
              <a:t>1) Linear Model:</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Methodology:  Multiple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Analysis: Assumptions evaluation using residual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As the plots show, Linearity does not appear to hold for this model.</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1EC57E80-F901-4B31-0B80-1D6B3B6D3D99}"/>
              </a:ext>
            </a:extLst>
          </p:cNvPr>
          <p:cNvPicPr>
            <a:picLocks noChangeAspect="1"/>
          </p:cNvPicPr>
          <p:nvPr/>
        </p:nvPicPr>
        <p:blipFill>
          <a:blip r:embed="rId5"/>
          <a:stretch>
            <a:fillRect/>
          </a:stretch>
        </p:blipFill>
        <p:spPr>
          <a:xfrm>
            <a:off x="3043368" y="3830763"/>
            <a:ext cx="6934801" cy="2217612"/>
          </a:xfrm>
          <a:prstGeom prst="rect">
            <a:avLst/>
          </a:prstGeom>
          <a:effectLst>
            <a:outerShdw blurRad="63500" sx="102000" sy="102000" algn="ctr" rotWithShape="0">
              <a:prstClr val="black">
                <a:alpha val="40000"/>
              </a:prstClr>
            </a:outerShdw>
          </a:effectLst>
        </p:spPr>
      </p:pic>
      <p:pic>
        <p:nvPicPr>
          <p:cNvPr id="26" name="Audio 25">
            <a:hlinkClick r:id="" action="ppaction://media"/>
            <a:extLst>
              <a:ext uri="{FF2B5EF4-FFF2-40B4-BE49-F238E27FC236}">
                <a16:creationId xmlns:a16="http://schemas.microsoft.com/office/drawing/2014/main" id="{28C673EB-3D0E-A6A7-DD91-E8BA939F47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26494152"/>
      </p:ext>
    </p:extLst>
  </p:cSld>
  <p:clrMapOvr>
    <a:masterClrMapping/>
  </p:clrMapOvr>
  <mc:AlternateContent xmlns:mc="http://schemas.openxmlformats.org/markup-compatibility/2006">
    <mc:Choice xmlns:p14="http://schemas.microsoft.com/office/powerpoint/2010/main" Requires="p14">
      <p:transition spd="slow" p14:dur="2000" advTm="86424"/>
    </mc:Choice>
    <mc:Fallback>
      <p:transition spd="slow" advTm="8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2347516" y="94608"/>
            <a:ext cx="8153561" cy="1053472"/>
          </a:xfrm>
          <a:effectLst/>
        </p:spPr>
        <p:txBody>
          <a:bodyPr anchor="ctr">
            <a:normAutofit fontScale="90000"/>
          </a:bodyPr>
          <a:lstStyle/>
          <a:p>
            <a:r>
              <a:rPr lang="en-US" sz="3200" dirty="0">
                <a:solidFill>
                  <a:schemeClr val="tx2"/>
                </a:solidFill>
                <a:latin typeface="Calibri" panose="020F0502020204030204" pitchFamily="34" charset="0"/>
                <a:cs typeface="Calibri" panose="020F0502020204030204" pitchFamily="34" charset="0"/>
              </a:rPr>
              <a:t>Model 2: Linear Regression Analysis for Gross Profit</a:t>
            </a:r>
          </a:p>
        </p:txBody>
      </p:sp>
      <p:sp>
        <p:nvSpPr>
          <p:cNvPr id="4" name="TextBox 3">
            <a:extLst>
              <a:ext uri="{FF2B5EF4-FFF2-40B4-BE49-F238E27FC236}">
                <a16:creationId xmlns:a16="http://schemas.microsoft.com/office/drawing/2014/main" id="{CCF67720-15F4-4C5B-459E-5282215B4E92}"/>
              </a:ext>
            </a:extLst>
          </p:cNvPr>
          <p:cNvSpPr txBox="1"/>
          <p:nvPr/>
        </p:nvSpPr>
        <p:spPr>
          <a:xfrm>
            <a:off x="2176599" y="1241783"/>
            <a:ext cx="8787401"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a:defRPr/>
            </a:pPr>
            <a:r>
              <a:rPr lang="en-US" b="1" dirty="0">
                <a:solidFill>
                  <a:srgbClr val="222222"/>
                </a:solidFill>
                <a:latin typeface="Calibri" panose="020F0502020204030204" pitchFamily="34" charset="0"/>
                <a:cs typeface="Calibri" panose="020F0502020204030204" pitchFamily="34" charset="0"/>
              </a:rPr>
              <a:t>2) Log-Linear Model:</a:t>
            </a:r>
            <a:endParaRPr kumimoji="0" lang="en-US" sz="1800" b="1" i="0" u="none" strike="noStrike" kern="1200" cap="none" spc="0" normalizeH="0" baseline="0" noProof="0" dirty="0">
              <a:ln>
                <a:noFill/>
              </a:ln>
              <a:solidFill>
                <a:srgbClr val="222222"/>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Methodology:  (Log Linear) Multiple regression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Analysis: Assumptions evaluation using residual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From the plots, we see clusters of residuals, heavy tails and residuals not equally distributed. The assumptions do not hold for this model either</a:t>
            </a:r>
            <a:endPar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6" name="Picture 5">
            <a:extLst>
              <a:ext uri="{FF2B5EF4-FFF2-40B4-BE49-F238E27FC236}">
                <a16:creationId xmlns:a16="http://schemas.microsoft.com/office/drawing/2014/main" id="{B8888E75-6973-CC5C-A59B-E0CBC06FCE7C}"/>
              </a:ext>
            </a:extLst>
          </p:cNvPr>
          <p:cNvPicPr>
            <a:picLocks noChangeAspect="1"/>
          </p:cNvPicPr>
          <p:nvPr/>
        </p:nvPicPr>
        <p:blipFill>
          <a:blip r:embed="rId5"/>
          <a:stretch>
            <a:fillRect/>
          </a:stretch>
        </p:blipFill>
        <p:spPr>
          <a:xfrm>
            <a:off x="3583418" y="3820415"/>
            <a:ext cx="5232400" cy="2824574"/>
          </a:xfrm>
          <a:prstGeom prst="rect">
            <a:avLst/>
          </a:prstGeom>
          <a:effectLst>
            <a:outerShdw blurRad="63500" sx="102000" sy="102000" algn="ctr" rotWithShape="0">
              <a:prstClr val="black">
                <a:alpha val="40000"/>
              </a:prstClr>
            </a:outerShdw>
          </a:effectLst>
        </p:spPr>
      </p:pic>
      <p:pic>
        <p:nvPicPr>
          <p:cNvPr id="26" name="Audio 25">
            <a:hlinkClick r:id="" action="ppaction://media"/>
            <a:extLst>
              <a:ext uri="{FF2B5EF4-FFF2-40B4-BE49-F238E27FC236}">
                <a16:creationId xmlns:a16="http://schemas.microsoft.com/office/drawing/2014/main" id="{49860F82-E01C-27CA-18E5-5DC8B97E34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74399606"/>
      </p:ext>
    </p:extLst>
  </p:cSld>
  <p:clrMapOvr>
    <a:masterClrMapping/>
  </p:clrMapOvr>
  <mc:AlternateContent xmlns:mc="http://schemas.openxmlformats.org/markup-compatibility/2006">
    <mc:Choice xmlns:p14="http://schemas.microsoft.com/office/powerpoint/2010/main" Requires="p14">
      <p:transition spd="slow" p14:dur="2000" advTm="36711"/>
    </mc:Choice>
    <mc:Fallback>
      <p:transition spd="slow" advTm="3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2347516" y="94608"/>
            <a:ext cx="8153561" cy="1053472"/>
          </a:xfrm>
          <a:effectLst/>
        </p:spPr>
        <p:txBody>
          <a:bodyPr anchor="ctr">
            <a:normAutofit fontScale="90000"/>
          </a:bodyPr>
          <a:lstStyle/>
          <a:p>
            <a:r>
              <a:rPr lang="en-US" sz="3200" dirty="0">
                <a:solidFill>
                  <a:schemeClr val="tx2"/>
                </a:solidFill>
                <a:latin typeface="Calibri" panose="020F0502020204030204" pitchFamily="34" charset="0"/>
                <a:cs typeface="Calibri" panose="020F0502020204030204" pitchFamily="34" charset="0"/>
              </a:rPr>
              <a:t>Model 2a: Linear Regression Analysis for Gross Profit</a:t>
            </a:r>
          </a:p>
        </p:txBody>
      </p:sp>
      <p:sp>
        <p:nvSpPr>
          <p:cNvPr id="4" name="TextBox 3">
            <a:extLst>
              <a:ext uri="{FF2B5EF4-FFF2-40B4-BE49-F238E27FC236}">
                <a16:creationId xmlns:a16="http://schemas.microsoft.com/office/drawing/2014/main" id="{CCF67720-15F4-4C5B-459E-5282215B4E92}"/>
              </a:ext>
            </a:extLst>
          </p:cNvPr>
          <p:cNvSpPr txBox="1"/>
          <p:nvPr/>
        </p:nvSpPr>
        <p:spPr>
          <a:xfrm>
            <a:off x="2176599" y="1241783"/>
            <a:ext cx="8787401"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alibri" panose="020F0502020204030204" pitchFamily="34" charset="0"/>
                <a:cs typeface="Calibri" panose="020F0502020204030204" pitchFamily="34" charset="0"/>
              </a:rPr>
              <a:t>3) SQRT</a:t>
            </a:r>
            <a:r>
              <a:rPr kumimoji="0" lang="en-US" sz="1800" b="1" i="0" u="none" strike="noStrike" kern="1200" cap="none" spc="0" normalizeH="0" noProof="0" dirty="0">
                <a:ln>
                  <a:noFill/>
                </a:ln>
                <a:solidFill>
                  <a:srgbClr val="222222"/>
                </a:solidFill>
                <a:effectLst/>
                <a:uLnTx/>
                <a:uFillTx/>
                <a:latin typeface="Calibri" panose="020F0502020204030204" pitchFamily="34" charset="0"/>
                <a:cs typeface="Calibri" panose="020F0502020204030204" pitchFamily="34" charset="0"/>
              </a:rPr>
              <a:t> Box </a:t>
            </a:r>
            <a:r>
              <a:rPr lang="en-US" b="1" noProof="0" dirty="0">
                <a:solidFill>
                  <a:srgbClr val="222222"/>
                </a:solidFill>
                <a:latin typeface="Calibri" panose="020F0502020204030204" pitchFamily="34" charset="0"/>
                <a:cs typeface="Calibri" panose="020F0502020204030204" pitchFamily="34" charset="0"/>
              </a:rPr>
              <a:t>Cox: </a:t>
            </a:r>
            <a:endParaRPr kumimoji="0" lang="en-US" sz="1800" b="1" i="0" u="none" strike="noStrike" kern="1200" cap="none" spc="0" normalizeH="0" baseline="0" noProof="0" dirty="0">
              <a:ln>
                <a:noFill/>
              </a:ln>
              <a:solidFill>
                <a:srgbClr val="222222"/>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Methodology: SQRT transformation after using Box Cox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	Analysis: Assumptions evaluation using residual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From the plots, we see clusters of residuals, heavy tails and residuals not equally distributed. The assumptions do not hold for this model either, especially the Linearity assumption</a:t>
            </a:r>
            <a:endPar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8" name="Picture 7">
            <a:extLst>
              <a:ext uri="{FF2B5EF4-FFF2-40B4-BE49-F238E27FC236}">
                <a16:creationId xmlns:a16="http://schemas.microsoft.com/office/drawing/2014/main" id="{D45829C8-0DF0-560D-7126-BC2E16651D89}"/>
              </a:ext>
            </a:extLst>
          </p:cNvPr>
          <p:cNvPicPr>
            <a:picLocks noChangeAspect="1"/>
          </p:cNvPicPr>
          <p:nvPr/>
        </p:nvPicPr>
        <p:blipFill>
          <a:blip r:embed="rId5"/>
          <a:stretch>
            <a:fillRect/>
          </a:stretch>
        </p:blipFill>
        <p:spPr>
          <a:xfrm>
            <a:off x="4279821" y="3429000"/>
            <a:ext cx="4864394" cy="3235642"/>
          </a:xfrm>
          <a:prstGeom prst="rect">
            <a:avLst/>
          </a:prstGeom>
          <a:effectLst>
            <a:outerShdw blurRad="63500" sx="102000" sy="102000" algn="ctr" rotWithShape="0">
              <a:prstClr val="black">
                <a:alpha val="40000"/>
              </a:prstClr>
            </a:outerShdw>
          </a:effectLst>
        </p:spPr>
      </p:pic>
      <p:pic>
        <p:nvPicPr>
          <p:cNvPr id="26" name="Audio 25">
            <a:hlinkClick r:id="" action="ppaction://media"/>
            <a:extLst>
              <a:ext uri="{FF2B5EF4-FFF2-40B4-BE49-F238E27FC236}">
                <a16:creationId xmlns:a16="http://schemas.microsoft.com/office/drawing/2014/main" id="{F4D8829D-98E0-ACA8-D6BB-0A9AA120A1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49796827"/>
      </p:ext>
    </p:extLst>
  </p:cSld>
  <p:clrMapOvr>
    <a:masterClrMapping/>
  </p:clrMapOvr>
  <mc:AlternateContent xmlns:mc="http://schemas.openxmlformats.org/markup-compatibility/2006">
    <mc:Choice xmlns:p14="http://schemas.microsoft.com/office/powerpoint/2010/main" Requires="p14">
      <p:transition spd="slow" p14:dur="2000" advTm="59398"/>
    </mc:Choice>
    <mc:Fallback>
      <p:transition spd="slow" advTm="59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Title 3"/>
          <p:cNvSpPr>
            <a:spLocks noGrp="1"/>
          </p:cNvSpPr>
          <p:nvPr>
            <p:ph type="title"/>
          </p:nvPr>
        </p:nvSpPr>
        <p:spPr>
          <a:xfrm>
            <a:off x="1748825" y="-223837"/>
            <a:ext cx="10018713" cy="1752599"/>
          </a:xfrm>
        </p:spPr>
        <p:txBody>
          <a:bodyPr/>
          <a:lstStyle/>
          <a:p>
            <a:r>
              <a:rPr lang="en-US" dirty="0">
                <a:latin typeface="Calibri" panose="020F0502020204030204" pitchFamily="34" charset="0"/>
                <a:cs typeface="Calibri" panose="020F0502020204030204" pitchFamily="34" charset="0"/>
              </a:rPr>
              <a:t>Model 3: Delays impact on Market Cap</a:t>
            </a:r>
          </a:p>
        </p:txBody>
      </p:sp>
      <p:pic>
        <p:nvPicPr>
          <p:cNvPr id="8" name="Picture 7">
            <a:extLst>
              <a:ext uri="{FF2B5EF4-FFF2-40B4-BE49-F238E27FC236}">
                <a16:creationId xmlns:a16="http://schemas.microsoft.com/office/drawing/2014/main" id="{BF2A0D3C-D4CC-77C8-B81E-8B53EC58E361}"/>
              </a:ext>
            </a:extLst>
          </p:cNvPr>
          <p:cNvPicPr>
            <a:picLocks noChangeAspect="1"/>
          </p:cNvPicPr>
          <p:nvPr/>
        </p:nvPicPr>
        <p:blipFill>
          <a:blip r:embed="rId5"/>
          <a:stretch>
            <a:fillRect/>
          </a:stretch>
        </p:blipFill>
        <p:spPr>
          <a:xfrm>
            <a:off x="1571203" y="1238141"/>
            <a:ext cx="4523209" cy="338594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EA983EF9-6FA9-B6E5-55CE-4D817FC1D38E}"/>
              </a:ext>
            </a:extLst>
          </p:cNvPr>
          <p:cNvPicPr>
            <a:picLocks noChangeAspect="1"/>
          </p:cNvPicPr>
          <p:nvPr/>
        </p:nvPicPr>
        <p:blipFill>
          <a:blip r:embed="rId6"/>
          <a:stretch>
            <a:fillRect/>
          </a:stretch>
        </p:blipFill>
        <p:spPr>
          <a:xfrm>
            <a:off x="6477704" y="3623961"/>
            <a:ext cx="3486150" cy="100012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7"/>
          <a:stretch>
            <a:fillRect/>
          </a:stretch>
        </p:blipFill>
        <p:spPr>
          <a:xfrm>
            <a:off x="1571202" y="4958318"/>
            <a:ext cx="4523209" cy="1565449"/>
          </a:xfrm>
          <a:prstGeom prst="rect">
            <a:avLst/>
          </a:prstGeom>
          <a:effectLst>
            <a:outerShdw blurRad="63500" sx="102000" sy="102000" algn="ctr" rotWithShape="0">
              <a:prstClr val="black">
                <a:alpha val="40000"/>
              </a:prstClr>
            </a:outerShdw>
          </a:effectLst>
        </p:spPr>
      </p:pic>
      <p:sp>
        <p:nvSpPr>
          <p:cNvPr id="17" name="Title 3"/>
          <p:cNvSpPr txBox="1">
            <a:spLocks/>
          </p:cNvSpPr>
          <p:nvPr/>
        </p:nvSpPr>
        <p:spPr>
          <a:xfrm>
            <a:off x="5388039" y="1435743"/>
            <a:ext cx="4661621"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dirty="0">
                <a:latin typeface="Calibri" panose="020F0502020204030204" pitchFamily="34" charset="0"/>
                <a:cs typeface="Calibri" panose="020F0502020204030204" pitchFamily="34" charset="0"/>
              </a:rPr>
              <a:t>All Airlines</a:t>
            </a:r>
          </a:p>
        </p:txBody>
      </p:sp>
      <p:sp>
        <p:nvSpPr>
          <p:cNvPr id="18" name="Title 3"/>
          <p:cNvSpPr txBox="1">
            <a:spLocks/>
          </p:cNvSpPr>
          <p:nvPr/>
        </p:nvSpPr>
        <p:spPr>
          <a:xfrm>
            <a:off x="5388039" y="4624663"/>
            <a:ext cx="4661621"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dirty="0" err="1">
                <a:latin typeface="Calibri" panose="020F0502020204030204" pitchFamily="34" charset="0"/>
                <a:cs typeface="Calibri" panose="020F0502020204030204" pitchFamily="34" charset="0"/>
              </a:rPr>
              <a:t>SouthWest</a:t>
            </a:r>
            <a:endParaRPr lang="en-US" dirty="0">
              <a:latin typeface="Calibri" panose="020F0502020204030204" pitchFamily="34" charset="0"/>
              <a:cs typeface="Calibri" panose="020F0502020204030204" pitchFamily="34" charset="0"/>
            </a:endParaRPr>
          </a:p>
        </p:txBody>
      </p:sp>
      <p:pic>
        <p:nvPicPr>
          <p:cNvPr id="50" name="Audio 49">
            <a:hlinkClick r:id="" action="ppaction://media"/>
            <a:extLst>
              <a:ext uri="{FF2B5EF4-FFF2-40B4-BE49-F238E27FC236}">
                <a16:creationId xmlns:a16="http://schemas.microsoft.com/office/drawing/2014/main" id="{91F95B8D-73D0-7A90-96A8-D5345D080B2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65258030"/>
      </p:ext>
    </p:extLst>
  </p:cSld>
  <p:clrMapOvr>
    <a:masterClrMapping/>
  </p:clrMapOvr>
  <mc:AlternateContent xmlns:mc="http://schemas.openxmlformats.org/markup-compatibility/2006">
    <mc:Choice xmlns:p14="http://schemas.microsoft.com/office/powerpoint/2010/main" Requires="p14">
      <p:transition spd="slow" p14:dur="2000" advTm="55977"/>
    </mc:Choice>
    <mc:Fallback>
      <p:transition spd="slow" advTm="5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Title 3"/>
          <p:cNvSpPr>
            <a:spLocks noGrp="1"/>
          </p:cNvSpPr>
          <p:nvPr>
            <p:ph type="title"/>
          </p:nvPr>
        </p:nvSpPr>
        <p:spPr>
          <a:xfrm>
            <a:off x="1748825" y="-223837"/>
            <a:ext cx="10018713" cy="1752599"/>
          </a:xfrm>
        </p:spPr>
        <p:txBody>
          <a:bodyPr/>
          <a:lstStyle/>
          <a:p>
            <a:r>
              <a:rPr lang="en-US" dirty="0">
                <a:latin typeface="Calibri" panose="020F0502020204030204" pitchFamily="34" charset="0"/>
                <a:cs typeface="Calibri" panose="020F0502020204030204" pitchFamily="34" charset="0"/>
              </a:rPr>
              <a:t>Model 3: Delays impact on Market Cap</a:t>
            </a:r>
          </a:p>
        </p:txBody>
      </p:sp>
      <p:pic>
        <p:nvPicPr>
          <p:cNvPr id="14" name="Picture 13">
            <a:extLst>
              <a:ext uri="{FF2B5EF4-FFF2-40B4-BE49-F238E27FC236}">
                <a16:creationId xmlns:a16="http://schemas.microsoft.com/office/drawing/2014/main" id="{AC4A6CA2-9D84-778A-8E3B-9429526E461B}"/>
              </a:ext>
            </a:extLst>
          </p:cNvPr>
          <p:cNvPicPr>
            <a:picLocks noChangeAspect="1"/>
          </p:cNvPicPr>
          <p:nvPr/>
        </p:nvPicPr>
        <p:blipFill>
          <a:blip r:embed="rId5"/>
          <a:stretch>
            <a:fillRect/>
          </a:stretch>
        </p:blipFill>
        <p:spPr>
          <a:xfrm>
            <a:off x="3698510" y="1382442"/>
            <a:ext cx="4791803" cy="3373001"/>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B93C34AA-32EC-B262-326A-688DA50600F5}"/>
              </a:ext>
            </a:extLst>
          </p:cNvPr>
          <p:cNvPicPr>
            <a:picLocks noChangeAspect="1"/>
          </p:cNvPicPr>
          <p:nvPr/>
        </p:nvPicPr>
        <p:blipFill>
          <a:blip r:embed="rId6"/>
          <a:stretch>
            <a:fillRect/>
          </a:stretch>
        </p:blipFill>
        <p:spPr>
          <a:xfrm>
            <a:off x="4365623" y="4979280"/>
            <a:ext cx="3457575" cy="771525"/>
          </a:xfrm>
          <a:prstGeom prst="rect">
            <a:avLst/>
          </a:prstGeom>
          <a:effectLst>
            <a:outerShdw blurRad="63500" sx="102000" sy="102000" algn="ctr" rotWithShape="0">
              <a:prstClr val="black">
                <a:alpha val="40000"/>
              </a:prstClr>
            </a:outerShdw>
          </a:effectLst>
        </p:spPr>
      </p:pic>
      <p:pic>
        <p:nvPicPr>
          <p:cNvPr id="47" name="Audio 46">
            <a:hlinkClick r:id="" action="ppaction://media"/>
            <a:extLst>
              <a:ext uri="{FF2B5EF4-FFF2-40B4-BE49-F238E27FC236}">
                <a16:creationId xmlns:a16="http://schemas.microsoft.com/office/drawing/2014/main" id="{304AF202-55D2-FB39-262F-11B7826D74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0401775"/>
      </p:ext>
    </p:extLst>
  </p:cSld>
  <p:clrMapOvr>
    <a:masterClrMapping/>
  </p:clrMapOvr>
  <mc:AlternateContent xmlns:mc="http://schemas.openxmlformats.org/markup-compatibility/2006">
    <mc:Choice xmlns:p14="http://schemas.microsoft.com/office/powerpoint/2010/main" Requires="p14">
      <p:transition spd="slow" p14:dur="2000" advTm="24019"/>
    </mc:Choice>
    <mc:Fallback>
      <p:transition spd="slow" advTm="2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6" name="Title 1">
            <a:extLst>
              <a:ext uri="{FF2B5EF4-FFF2-40B4-BE49-F238E27FC236}">
                <a16:creationId xmlns:a16="http://schemas.microsoft.com/office/drawing/2014/main" id="{BABE79F3-8CA6-ACB5-3111-D348C965CE03}"/>
              </a:ext>
            </a:extLst>
          </p:cNvPr>
          <p:cNvSpPr>
            <a:spLocks noGrp="1"/>
          </p:cNvSpPr>
          <p:nvPr>
            <p:ph type="title"/>
          </p:nvPr>
        </p:nvSpPr>
        <p:spPr>
          <a:xfrm>
            <a:off x="2254924" y="-476059"/>
            <a:ext cx="8153561" cy="2016314"/>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Model 3: Market Cap and Covid</a:t>
            </a:r>
          </a:p>
        </p:txBody>
      </p:sp>
      <p:pic>
        <p:nvPicPr>
          <p:cNvPr id="11" name="Picture 10"/>
          <p:cNvPicPr>
            <a:picLocks noChangeAspect="1"/>
          </p:cNvPicPr>
          <p:nvPr/>
        </p:nvPicPr>
        <p:blipFill>
          <a:blip r:embed="rId5"/>
          <a:stretch>
            <a:fillRect/>
          </a:stretch>
        </p:blipFill>
        <p:spPr>
          <a:xfrm>
            <a:off x="10631087" y="3228494"/>
            <a:ext cx="1335135" cy="649024"/>
          </a:xfrm>
          <a:prstGeom prst="rect">
            <a:avLst/>
          </a:prstGeom>
        </p:spPr>
      </p:pic>
      <p:pic>
        <p:nvPicPr>
          <p:cNvPr id="2" name="Picture 1"/>
          <p:cNvPicPr>
            <a:picLocks noChangeAspect="1"/>
          </p:cNvPicPr>
          <p:nvPr/>
        </p:nvPicPr>
        <p:blipFill>
          <a:blip r:embed="rId6"/>
          <a:stretch>
            <a:fillRect/>
          </a:stretch>
        </p:blipFill>
        <p:spPr>
          <a:xfrm>
            <a:off x="2519500" y="1107561"/>
            <a:ext cx="7226822" cy="5146373"/>
          </a:xfrm>
          <a:prstGeom prst="rect">
            <a:avLst/>
          </a:prstGeom>
          <a:effectLst>
            <a:outerShdw blurRad="63500" sx="102000" sy="102000" algn="ctr" rotWithShape="0">
              <a:prstClr val="black">
                <a:alpha val="40000"/>
              </a:prstClr>
            </a:outerShdw>
          </a:effectLst>
        </p:spPr>
      </p:pic>
      <p:pic>
        <p:nvPicPr>
          <p:cNvPr id="26" name="Audio 25">
            <a:hlinkClick r:id="" action="ppaction://media"/>
            <a:extLst>
              <a:ext uri="{FF2B5EF4-FFF2-40B4-BE49-F238E27FC236}">
                <a16:creationId xmlns:a16="http://schemas.microsoft.com/office/drawing/2014/main" id="{933DA37D-6B29-EBBA-10F4-1EB4578947F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74207270"/>
      </p:ext>
    </p:extLst>
  </p:cSld>
  <p:clrMapOvr>
    <a:masterClrMapping/>
  </p:clrMapOvr>
  <mc:AlternateContent xmlns:mc="http://schemas.openxmlformats.org/markup-compatibility/2006">
    <mc:Choice xmlns:p14="http://schemas.microsoft.com/office/powerpoint/2010/main" Requires="p14">
      <p:transition spd="slow" p14:dur="2000" advTm="36006"/>
    </mc:Choice>
    <mc:Fallback>
      <p:transition spd="slow" advTm="36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1836013" y="1072609"/>
            <a:ext cx="3041557" cy="4522647"/>
          </a:xfrm>
          <a:effectLst/>
        </p:spPr>
        <p:txBody>
          <a:bodyPr anchor="ctr">
            <a:normAutofit/>
          </a:bodyPr>
          <a:lstStyle/>
          <a:p>
            <a:pPr algn="l"/>
            <a:r>
              <a:rPr lang="en-US" sz="3200" dirty="0">
                <a:solidFill>
                  <a:schemeClr val="tx2"/>
                </a:solidFill>
                <a:latin typeface="Calibri" panose="020F0502020204030204" pitchFamily="34" charset="0"/>
                <a:cs typeface="Calibri" panose="020F0502020204030204" pitchFamily="34" charset="0"/>
              </a:rPr>
              <a:t>Research Question</a:t>
            </a:r>
          </a:p>
        </p:txBody>
      </p:sp>
      <p:sp>
        <p:nvSpPr>
          <p:cNvPr id="22" name="Content Placeholder 2">
            <a:extLst>
              <a:ext uri="{FF2B5EF4-FFF2-40B4-BE49-F238E27FC236}">
                <a16:creationId xmlns:a16="http://schemas.microsoft.com/office/drawing/2014/main" id="{FF924FBF-5E40-12B3-74D1-C5AFEE076223}"/>
              </a:ext>
            </a:extLst>
          </p:cNvPr>
          <p:cNvSpPr>
            <a:spLocks noGrp="1"/>
          </p:cNvSpPr>
          <p:nvPr>
            <p:ph idx="1"/>
          </p:nvPr>
        </p:nvSpPr>
        <p:spPr>
          <a:xfrm>
            <a:off x="4180114" y="694147"/>
            <a:ext cx="7511143" cy="5469705"/>
          </a:xfrm>
        </p:spPr>
        <p:txBody>
          <a:bodyPr anchor="ctr">
            <a:normAutofit/>
          </a:bodyPr>
          <a:lstStyle/>
          <a:p>
            <a:pPr>
              <a:lnSpc>
                <a:spcPct val="90000"/>
              </a:lnSpc>
              <a:buClr>
                <a:srgbClr val="1287C3"/>
              </a:buClr>
            </a:pPr>
            <a:r>
              <a:rPr lang="en-US" sz="1700" dirty="0">
                <a:latin typeface="Calibri" panose="020F0502020204030204" pitchFamily="34" charset="0"/>
                <a:cs typeface="Calibri" panose="020F0502020204030204" pitchFamily="34" charset="0"/>
              </a:rPr>
              <a:t>Initial Problem : </a:t>
            </a:r>
          </a:p>
          <a:p>
            <a:pPr marL="0" indent="0">
              <a:lnSpc>
                <a:spcPct val="90000"/>
              </a:lnSpc>
              <a:buClr>
                <a:srgbClr val="1287C3"/>
              </a:buClr>
              <a:buNone/>
            </a:pPr>
            <a:r>
              <a:rPr lang="en-US" sz="1800" b="1" dirty="0">
                <a:latin typeface="Calibri" panose="020F0502020204030204" pitchFamily="34" charset="0"/>
                <a:cs typeface="Calibri" panose="020F0502020204030204" pitchFamily="34" charset="0"/>
              </a:rPr>
              <a:t>How can past weather delays associated with an airport location or season be used to mitigate future flight delays?</a:t>
            </a:r>
          </a:p>
          <a:p>
            <a:pPr marL="0" indent="0">
              <a:lnSpc>
                <a:spcPct val="90000"/>
              </a:lnSpc>
              <a:buClr>
                <a:srgbClr val="1287C3"/>
              </a:buClr>
              <a:buNone/>
            </a:pPr>
            <a:endParaRPr lang="en-US" sz="1700" dirty="0">
              <a:latin typeface="Calibri" panose="020F0502020204030204" pitchFamily="34" charset="0"/>
              <a:cs typeface="Calibri" panose="020F0502020204030204" pitchFamily="34" charset="0"/>
            </a:endParaRPr>
          </a:p>
          <a:p>
            <a:pPr>
              <a:lnSpc>
                <a:spcPct val="90000"/>
              </a:lnSpc>
              <a:buClr>
                <a:srgbClr val="1287C3"/>
              </a:buClr>
            </a:pPr>
            <a:r>
              <a:rPr lang="en-US" sz="1700" dirty="0">
                <a:latin typeface="Calibri" panose="020F0502020204030204" pitchFamily="34" charset="0"/>
                <a:cs typeface="Calibri" panose="020F0502020204030204" pitchFamily="34" charset="0"/>
              </a:rPr>
              <a:t>Expanding the Topic:</a:t>
            </a:r>
          </a:p>
          <a:p>
            <a:pPr marL="0" indent="0">
              <a:buNone/>
            </a:pPr>
            <a:r>
              <a:rPr lang="en-US" sz="1800" b="1" dirty="0">
                <a:latin typeface="Calibri" panose="020F0502020204030204" pitchFamily="34" charset="0"/>
                <a:cs typeface="Calibri" panose="020F0502020204030204" pitchFamily="34" charset="0"/>
              </a:rPr>
              <a:t>What impact do flight delays have on Airlines Financials?</a:t>
            </a:r>
          </a:p>
          <a:p>
            <a:pPr lvl="1">
              <a:lnSpc>
                <a:spcPct val="90000"/>
              </a:lnSpc>
              <a:buClr>
                <a:srgbClr val="1287C3"/>
              </a:buClr>
            </a:pPr>
            <a:r>
              <a:rPr lang="en-US" sz="1800" b="1" dirty="0">
                <a:latin typeface="Calibri" panose="020F0502020204030204" pitchFamily="34" charset="0"/>
                <a:cs typeface="Calibri" panose="020F0502020204030204" pitchFamily="34" charset="0"/>
              </a:rPr>
              <a:t>Focus on market cap, stock value, revenue,  gross profit, and net income</a:t>
            </a:r>
          </a:p>
          <a:p>
            <a:pPr lvl="1">
              <a:lnSpc>
                <a:spcPct val="90000"/>
              </a:lnSpc>
              <a:buClr>
                <a:srgbClr val="1287C3"/>
              </a:buClr>
            </a:pPr>
            <a:r>
              <a:rPr lang="en-US" sz="1800" b="1" dirty="0">
                <a:latin typeface="Calibri" panose="020F0502020204030204" pitchFamily="34" charset="0"/>
                <a:cs typeface="Calibri" panose="020F0502020204030204" pitchFamily="34" charset="0"/>
              </a:rPr>
              <a:t>Carrier delays, weather delays, National Airspace System delays, late arrival</a:t>
            </a:r>
          </a:p>
          <a:p>
            <a:pPr lvl="1">
              <a:lnSpc>
                <a:spcPct val="90000"/>
              </a:lnSpc>
              <a:buClr>
                <a:srgbClr val="1287C3"/>
              </a:buClr>
            </a:pPr>
            <a:r>
              <a:rPr lang="en-US" sz="1800" b="1" dirty="0">
                <a:latin typeface="Calibri" panose="020F0502020204030204" pitchFamily="34" charset="0"/>
                <a:cs typeface="Calibri" panose="020F0502020204030204" pitchFamily="34" charset="0"/>
              </a:rPr>
              <a:t>Impact of COVID on the industry and current market</a:t>
            </a:r>
          </a:p>
          <a:p>
            <a:pPr marL="457200" lvl="1" indent="0">
              <a:lnSpc>
                <a:spcPct val="90000"/>
              </a:lnSpc>
              <a:buClr>
                <a:srgbClr val="1287C3"/>
              </a:buClr>
              <a:buNone/>
            </a:pPr>
            <a:endParaRPr lang="en-US" sz="1800" b="1" dirty="0">
              <a:latin typeface="Calibri" panose="020F0502020204030204" pitchFamily="34" charset="0"/>
              <a:cs typeface="Calibri" panose="020F0502020204030204" pitchFamily="34" charset="0"/>
            </a:endParaRPr>
          </a:p>
          <a:p>
            <a:pPr marL="0" indent="0">
              <a:lnSpc>
                <a:spcPct val="90000"/>
              </a:lnSpc>
              <a:buClr>
                <a:srgbClr val="1287C3"/>
              </a:buClr>
              <a:buNone/>
            </a:pPr>
            <a:r>
              <a:rPr lang="en-US" sz="1800" b="1" u="sng" dirty="0">
                <a:latin typeface="Calibri" panose="020F0502020204030204" pitchFamily="34" charset="0"/>
                <a:cs typeface="Calibri" panose="020F0502020204030204" pitchFamily="34" charset="0"/>
              </a:rPr>
              <a:t>Hypothesis: </a:t>
            </a:r>
            <a:r>
              <a:rPr lang="en-US" sz="1800" b="1" dirty="0">
                <a:latin typeface="Calibri" panose="020F0502020204030204" pitchFamily="34" charset="0"/>
                <a:cs typeface="Calibri" panose="020F0502020204030204" pitchFamily="34" charset="0"/>
              </a:rPr>
              <a:t>Increased delays have a negative relationship to Airline financials.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8139370"/>
      </p:ext>
    </p:extLst>
  </p:cSld>
  <p:clrMapOvr>
    <a:masterClrMapping/>
  </p:clrMapOvr>
  <mc:AlternateContent xmlns:mc="http://schemas.openxmlformats.org/markup-compatibility/2006" xmlns:p14="http://schemas.microsoft.com/office/powerpoint/2010/main">
    <mc:Choice Requires="p14">
      <p:transition spd="slow" p14:dur="2000" advTm="605"/>
    </mc:Choice>
    <mc:Fallback xmlns="">
      <p:transition spd="slow" advTm="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2151290" y="1039586"/>
            <a:ext cx="8172450" cy="5562600"/>
          </a:xfrm>
          <a:prstGeom prst="rect">
            <a:avLst/>
          </a:prstGeom>
        </p:spPr>
      </p:pic>
      <p:sp>
        <p:nvSpPr>
          <p:cNvPr id="5" name="Title 1">
            <a:extLst>
              <a:ext uri="{FF2B5EF4-FFF2-40B4-BE49-F238E27FC236}">
                <a16:creationId xmlns:a16="http://schemas.microsoft.com/office/drawing/2014/main" id="{BABE79F3-8CA6-ACB5-3111-D348C965CE03}"/>
              </a:ext>
            </a:extLst>
          </p:cNvPr>
          <p:cNvSpPr>
            <a:spLocks noGrp="1"/>
          </p:cNvSpPr>
          <p:nvPr>
            <p:ph type="title"/>
          </p:nvPr>
        </p:nvSpPr>
        <p:spPr>
          <a:xfrm>
            <a:off x="2254924" y="-476059"/>
            <a:ext cx="8153561" cy="2016314"/>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Model 3: Market Cap and Covid</a:t>
            </a:r>
          </a:p>
        </p:txBody>
      </p:sp>
      <p:pic>
        <p:nvPicPr>
          <p:cNvPr id="13" name="Audio 12">
            <a:hlinkClick r:id="" action="ppaction://media"/>
            <a:extLst>
              <a:ext uri="{FF2B5EF4-FFF2-40B4-BE49-F238E27FC236}">
                <a16:creationId xmlns:a16="http://schemas.microsoft.com/office/drawing/2014/main" id="{8C2919AE-9A9E-44D6-EB05-B04AC49AC1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9483544"/>
      </p:ext>
    </p:extLst>
  </p:cSld>
  <p:clrMapOvr>
    <a:masterClrMapping/>
  </p:clrMapOvr>
  <mc:AlternateContent xmlns:mc="http://schemas.openxmlformats.org/markup-compatibility/2006">
    <mc:Choice xmlns:p14="http://schemas.microsoft.com/office/powerpoint/2010/main" Requires="p14">
      <p:transition spd="slow" p14:dur="2000" advTm="37584"/>
    </mc:Choice>
    <mc:Fallback>
      <p:transition spd="slow" advTm="37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BE79F3-8CA6-ACB5-3111-D348C965CE03}"/>
              </a:ext>
            </a:extLst>
          </p:cNvPr>
          <p:cNvSpPr>
            <a:spLocks noGrp="1"/>
          </p:cNvSpPr>
          <p:nvPr>
            <p:ph type="title"/>
          </p:nvPr>
        </p:nvSpPr>
        <p:spPr>
          <a:xfrm>
            <a:off x="2254924" y="-476059"/>
            <a:ext cx="8153561" cy="1464600"/>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Model 4: Stock Prices and Airline Delays</a:t>
            </a:r>
          </a:p>
        </p:txBody>
      </p:sp>
      <p:pic>
        <p:nvPicPr>
          <p:cNvPr id="2" name="Picture 1" descr="Text&#10;&#10;Description automatically generated">
            <a:extLst>
              <a:ext uri="{FF2B5EF4-FFF2-40B4-BE49-F238E27FC236}">
                <a16:creationId xmlns:a16="http://schemas.microsoft.com/office/drawing/2014/main" id="{B91D686B-93C6-0127-17DC-1FFF9C952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354" y="749300"/>
            <a:ext cx="7632700" cy="6108700"/>
          </a:xfrm>
          <a:prstGeom prst="rect">
            <a:avLst/>
          </a:prstGeom>
        </p:spPr>
      </p:pic>
    </p:spTree>
    <p:extLst>
      <p:ext uri="{BB962C8B-B14F-4D97-AF65-F5344CB8AC3E}">
        <p14:creationId xmlns:p14="http://schemas.microsoft.com/office/powerpoint/2010/main" val="826287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BE79F3-8CA6-ACB5-3111-D348C965CE03}"/>
              </a:ext>
            </a:extLst>
          </p:cNvPr>
          <p:cNvSpPr>
            <a:spLocks noGrp="1"/>
          </p:cNvSpPr>
          <p:nvPr>
            <p:ph type="title"/>
          </p:nvPr>
        </p:nvSpPr>
        <p:spPr>
          <a:xfrm>
            <a:off x="1556951" y="-476059"/>
            <a:ext cx="9887399" cy="1464600"/>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Model 4: Stock Prices and Airline Delays (cont’d)</a:t>
            </a:r>
          </a:p>
        </p:txBody>
      </p:sp>
      <p:pic>
        <p:nvPicPr>
          <p:cNvPr id="3" name="Picture 2" descr="Diagram, schematic&#10;&#10;Description automatically generated">
            <a:extLst>
              <a:ext uri="{FF2B5EF4-FFF2-40B4-BE49-F238E27FC236}">
                <a16:creationId xmlns:a16="http://schemas.microsoft.com/office/drawing/2014/main" id="{69AFF44C-258C-500F-B1DE-A9570FEB0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446" y="781463"/>
            <a:ext cx="9189426" cy="5792332"/>
          </a:xfrm>
          <a:prstGeom prst="rect">
            <a:avLst/>
          </a:prstGeom>
        </p:spPr>
      </p:pic>
    </p:spTree>
    <p:extLst>
      <p:ext uri="{BB962C8B-B14F-4D97-AF65-F5344CB8AC3E}">
        <p14:creationId xmlns:p14="http://schemas.microsoft.com/office/powerpoint/2010/main" val="141781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chart&#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726101" y="1375504"/>
            <a:ext cx="11334094" cy="5238479"/>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BABE79F3-8CA6-ACB5-3111-D348C965CE03}"/>
              </a:ext>
            </a:extLst>
          </p:cNvPr>
          <p:cNvSpPr txBox="1">
            <a:spLocks/>
          </p:cNvSpPr>
          <p:nvPr/>
        </p:nvSpPr>
        <p:spPr>
          <a:xfrm>
            <a:off x="1594022" y="-323659"/>
            <a:ext cx="8966863" cy="141495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2"/>
                </a:solidFill>
                <a:latin typeface="Calibri" panose="020F0502020204030204" pitchFamily="34" charset="0"/>
                <a:cs typeface="Calibri" panose="020F0502020204030204" pitchFamily="34" charset="0"/>
              </a:rPr>
              <a:t>Model 4: Stock Prices and Airline Delays (cont’d)</a:t>
            </a:r>
          </a:p>
        </p:txBody>
      </p:sp>
    </p:spTree>
    <p:extLst>
      <p:ext uri="{BB962C8B-B14F-4D97-AF65-F5344CB8AC3E}">
        <p14:creationId xmlns:p14="http://schemas.microsoft.com/office/powerpoint/2010/main" val="168365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BE79F3-8CA6-ACB5-3111-D348C965CE03}"/>
              </a:ext>
            </a:extLst>
          </p:cNvPr>
          <p:cNvSpPr txBox="1">
            <a:spLocks/>
          </p:cNvSpPr>
          <p:nvPr/>
        </p:nvSpPr>
        <p:spPr>
          <a:xfrm>
            <a:off x="2407324" y="-323659"/>
            <a:ext cx="8153561" cy="201631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2"/>
                </a:solidFill>
                <a:latin typeface="Calibri" panose="020F0502020204030204" pitchFamily="34" charset="0"/>
                <a:cs typeface="Calibri" panose="020F0502020204030204" pitchFamily="34" charset="0"/>
              </a:rPr>
              <a:t>Model 4: Take Aways</a:t>
            </a:r>
          </a:p>
        </p:txBody>
      </p:sp>
      <p:sp>
        <p:nvSpPr>
          <p:cNvPr id="3" name="TextBox 2">
            <a:extLst>
              <a:ext uri="{FF2B5EF4-FFF2-40B4-BE49-F238E27FC236}">
                <a16:creationId xmlns:a16="http://schemas.microsoft.com/office/drawing/2014/main" id="{A5E6085F-957D-A859-31D7-C2B7E8FDB826}"/>
              </a:ext>
            </a:extLst>
          </p:cNvPr>
          <p:cNvSpPr txBox="1"/>
          <p:nvPr/>
        </p:nvSpPr>
        <p:spPr>
          <a:xfrm>
            <a:off x="2309736" y="1198590"/>
            <a:ext cx="8681292" cy="4801314"/>
          </a:xfrm>
          <a:prstGeom prst="rect">
            <a:avLst/>
          </a:prstGeom>
          <a:noFill/>
        </p:spPr>
        <p:txBody>
          <a:bodyPr wrap="square" rtlCol="0">
            <a:spAutoFit/>
          </a:bodyPr>
          <a:lstStyle/>
          <a:p>
            <a:r>
              <a:rPr lang="en-US" dirty="0">
                <a:effectLst/>
                <a:latin typeface="Helvetica" pitchFamily="2" charset="0"/>
              </a:rPr>
              <a:t>Large BTS data sets available – all monthly</a:t>
            </a:r>
          </a:p>
          <a:p>
            <a:endParaRPr lang="en-US" dirty="0">
              <a:effectLst/>
              <a:latin typeface="Helvetica" pitchFamily="2" charset="0"/>
            </a:endParaRPr>
          </a:p>
          <a:p>
            <a:r>
              <a:rPr lang="en-US" dirty="0">
                <a:effectLst/>
                <a:latin typeface="Helvetica" pitchFamily="2" charset="0"/>
              </a:rPr>
              <a:t>Data is bifurcated</a:t>
            </a:r>
          </a:p>
          <a:p>
            <a:pPr marL="742950" lvl="1" indent="-285750">
              <a:buFont typeface="Arial" panose="020B0604020202020204" pitchFamily="34" charset="0"/>
              <a:buChar char="•"/>
            </a:pPr>
            <a:r>
              <a:rPr lang="en-US" dirty="0">
                <a:effectLst/>
                <a:latin typeface="Helvetica" pitchFamily="2" charset="0"/>
              </a:rPr>
              <a:t>Flight count</a:t>
            </a:r>
          </a:p>
          <a:p>
            <a:pPr marL="742950" lvl="1" indent="-285750">
              <a:buFont typeface="Arial" panose="020B0604020202020204" pitchFamily="34" charset="0"/>
              <a:buChar char="•"/>
            </a:pPr>
            <a:r>
              <a:rPr lang="en-US" dirty="0">
                <a:latin typeface="Helvetica" pitchFamily="2" charset="0"/>
              </a:rPr>
              <a:t>Minutes late</a:t>
            </a:r>
          </a:p>
          <a:p>
            <a:pPr marL="742950" lvl="1" indent="-285750">
              <a:buFont typeface="Arial" panose="020B0604020202020204" pitchFamily="34" charset="0"/>
              <a:buChar char="•"/>
            </a:pPr>
            <a:r>
              <a:rPr lang="en-US" dirty="0">
                <a:effectLst/>
                <a:latin typeface="Helvetica" pitchFamily="2" charset="0"/>
              </a:rPr>
              <a:t>Detail and aggregation for both types of data</a:t>
            </a:r>
          </a:p>
          <a:p>
            <a:pPr marL="742950" lvl="1" indent="-285750">
              <a:buFont typeface="Arial" panose="020B0604020202020204" pitchFamily="34" charset="0"/>
              <a:buChar char="•"/>
            </a:pPr>
            <a:r>
              <a:rPr lang="en-US" dirty="0">
                <a:latin typeface="Helvetica" pitchFamily="2" charset="0"/>
              </a:rPr>
              <a:t>Data dictionary difficult to find and more so, requires work to familiarize</a:t>
            </a:r>
          </a:p>
          <a:p>
            <a:pPr lvl="1"/>
            <a:endParaRPr lang="en-US" dirty="0">
              <a:effectLst/>
              <a:latin typeface="Helvetica" pitchFamily="2" charset="0"/>
            </a:endParaRPr>
          </a:p>
          <a:p>
            <a:r>
              <a:rPr lang="en-US" dirty="0">
                <a:latin typeface="Helvetica" pitchFamily="2" charset="0"/>
              </a:rPr>
              <a:t>Many models attempted </a:t>
            </a:r>
          </a:p>
          <a:p>
            <a:pPr lvl="1"/>
            <a:endParaRPr lang="en-US" dirty="0">
              <a:effectLst/>
              <a:latin typeface="Helvetica" pitchFamily="2" charset="0"/>
            </a:endParaRPr>
          </a:p>
          <a:p>
            <a:r>
              <a:rPr lang="en-US" dirty="0">
                <a:latin typeface="Helvetica" pitchFamily="2" charset="0"/>
              </a:rPr>
              <a:t>Complicated industry</a:t>
            </a:r>
          </a:p>
          <a:p>
            <a:pPr marL="742950" lvl="1" indent="-285750">
              <a:buFont typeface="Arial" panose="020B0604020202020204" pitchFamily="34" charset="0"/>
              <a:buChar char="•"/>
            </a:pPr>
            <a:r>
              <a:rPr lang="en-US" dirty="0">
                <a:effectLst/>
                <a:latin typeface="Helvetica" pitchFamily="2" charset="0"/>
              </a:rPr>
              <a:t>Competition with national carriers</a:t>
            </a:r>
          </a:p>
          <a:p>
            <a:pPr marL="742950" lvl="1" indent="-285750">
              <a:buFont typeface="Arial" panose="020B0604020202020204" pitchFamily="34" charset="0"/>
              <a:buChar char="•"/>
            </a:pPr>
            <a:r>
              <a:rPr lang="en-US" dirty="0">
                <a:latin typeface="Helvetica" pitchFamily="2" charset="0"/>
              </a:rPr>
              <a:t>Required deliberateness from pilots and mechanics</a:t>
            </a:r>
          </a:p>
          <a:p>
            <a:pPr marL="742950" lvl="1" indent="-285750">
              <a:buFont typeface="Arial" panose="020B0604020202020204" pitchFamily="34" charset="0"/>
              <a:buChar char="•"/>
            </a:pPr>
            <a:endParaRPr lang="en-US" dirty="0">
              <a:effectLst/>
              <a:latin typeface="Helvetica" pitchFamily="2" charset="0"/>
            </a:endParaRPr>
          </a:p>
          <a:p>
            <a:r>
              <a:rPr lang="en-US" dirty="0">
                <a:latin typeface="Helvetica" pitchFamily="2" charset="0"/>
              </a:rPr>
              <a:t>Traders extensively study and use this type of data</a:t>
            </a:r>
          </a:p>
          <a:p>
            <a:pPr marL="742950" lvl="1" indent="-285750">
              <a:buFont typeface="Arial" panose="020B0604020202020204" pitchFamily="34" charset="0"/>
              <a:buChar char="•"/>
            </a:pPr>
            <a:r>
              <a:rPr lang="en-US" dirty="0">
                <a:latin typeface="Helvetica" pitchFamily="2" charset="0"/>
              </a:rPr>
              <a:t>Probably daily or even more granular</a:t>
            </a:r>
          </a:p>
          <a:p>
            <a:pPr marL="742950" lvl="1" indent="-285750">
              <a:buFont typeface="Arial" panose="020B0604020202020204" pitchFamily="34" charset="0"/>
              <a:buChar char="•"/>
            </a:pPr>
            <a:r>
              <a:rPr lang="en-US" dirty="0">
                <a:effectLst/>
                <a:latin typeface="Helvetica" pitchFamily="2" charset="0"/>
              </a:rPr>
              <a:t>Probably purchased</a:t>
            </a:r>
          </a:p>
        </p:txBody>
      </p:sp>
    </p:spTree>
    <p:extLst>
      <p:ext uri="{BB962C8B-B14F-4D97-AF65-F5344CB8AC3E}">
        <p14:creationId xmlns:p14="http://schemas.microsoft.com/office/powerpoint/2010/main" val="3617202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6" name="Title 1">
            <a:extLst>
              <a:ext uri="{FF2B5EF4-FFF2-40B4-BE49-F238E27FC236}">
                <a16:creationId xmlns:a16="http://schemas.microsoft.com/office/drawing/2014/main" id="{BABE79F3-8CA6-ACB5-3111-D348C965CE03}"/>
              </a:ext>
            </a:extLst>
          </p:cNvPr>
          <p:cNvSpPr>
            <a:spLocks noGrp="1"/>
          </p:cNvSpPr>
          <p:nvPr>
            <p:ph type="title"/>
          </p:nvPr>
        </p:nvSpPr>
        <p:spPr>
          <a:xfrm>
            <a:off x="2254924" y="-476059"/>
            <a:ext cx="8153561" cy="2016314"/>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Conclusion: </a:t>
            </a:r>
          </a:p>
        </p:txBody>
      </p:sp>
      <p:sp>
        <p:nvSpPr>
          <p:cNvPr id="2" name="TextBox 1">
            <a:extLst>
              <a:ext uri="{FF2B5EF4-FFF2-40B4-BE49-F238E27FC236}">
                <a16:creationId xmlns:a16="http://schemas.microsoft.com/office/drawing/2014/main" id="{2B0E80D0-DE8E-D625-23DF-91F284D7A36D}"/>
              </a:ext>
            </a:extLst>
          </p:cNvPr>
          <p:cNvSpPr txBox="1"/>
          <p:nvPr/>
        </p:nvSpPr>
        <p:spPr>
          <a:xfrm>
            <a:off x="2090013" y="1357067"/>
            <a:ext cx="9689962" cy="3908762"/>
          </a:xfrm>
          <a:prstGeom prst="rect">
            <a:avLst/>
          </a:prstGeom>
          <a:noFill/>
        </p:spPr>
        <p:txBody>
          <a:bodyPr wrap="square" rtlCol="0">
            <a:spAutoFit/>
          </a:bodyPr>
          <a:lstStyle/>
          <a:p>
            <a:r>
              <a:rPr lang="en-US" sz="2000" b="1" dirty="0">
                <a:effectLst/>
                <a:ea typeface="Times New Roman" panose="02020603050405020304" pitchFamily="18" charset="0"/>
              </a:rPr>
              <a:t>Do delays have a negative impact on Airline financial portfolios? </a:t>
            </a:r>
          </a:p>
          <a:p>
            <a:endParaRPr lang="en-US" sz="2000" dirty="0">
              <a:effectLst/>
              <a:ea typeface="Times New Roman" panose="02020603050405020304" pitchFamily="18" charset="0"/>
            </a:endParaRPr>
          </a:p>
          <a:p>
            <a:pPr marL="285750" indent="-285750">
              <a:buFont typeface="Arial" panose="020B0604020202020204" pitchFamily="34" charset="0"/>
              <a:buChar char="•"/>
            </a:pPr>
            <a:r>
              <a:rPr lang="en-US" sz="2000" dirty="0">
                <a:effectLst/>
                <a:ea typeface="Times New Roman" panose="02020603050405020304" pitchFamily="18" charset="0"/>
              </a:rPr>
              <a:t>While we found some evidence for delays impacting Airline financials the results were limited to United Airlines and cancellations</a:t>
            </a:r>
          </a:p>
          <a:p>
            <a:pPr marL="285750" indent="-285750">
              <a:lnSpc>
                <a:spcPct val="150000"/>
              </a:lnSpc>
              <a:buFont typeface="Arial" panose="020B0604020202020204" pitchFamily="34" charset="0"/>
              <a:buChar char="•"/>
            </a:pPr>
            <a:r>
              <a:rPr lang="en-US" sz="2000" dirty="0">
                <a:effectLst/>
                <a:ea typeface="Times New Roman" panose="02020603050405020304" pitchFamily="18" charset="0"/>
              </a:rPr>
              <a:t>Many additional models did not provide adequate results</a:t>
            </a:r>
          </a:p>
          <a:p>
            <a:pPr marL="285750" indent="-285750">
              <a:lnSpc>
                <a:spcPct val="150000"/>
              </a:lnSpc>
              <a:buFont typeface="Arial" panose="020B0604020202020204" pitchFamily="34" charset="0"/>
              <a:buChar char="•"/>
            </a:pPr>
            <a:r>
              <a:rPr lang="en-US" sz="2000" dirty="0">
                <a:effectLst/>
                <a:ea typeface="Times New Roman" panose="02020603050405020304" pitchFamily="18" charset="0"/>
              </a:rPr>
              <a:t>The data available to the team was monthly aggregate data</a:t>
            </a:r>
          </a:p>
          <a:p>
            <a:pPr marL="285750" indent="-285750">
              <a:lnSpc>
                <a:spcPct val="150000"/>
              </a:lnSpc>
              <a:buFont typeface="Arial" panose="020B0604020202020204" pitchFamily="34" charset="0"/>
              <a:buChar char="•"/>
            </a:pPr>
            <a:r>
              <a:rPr lang="en-US" sz="2000" dirty="0">
                <a:effectLst/>
                <a:ea typeface="Times New Roman" panose="02020603050405020304" pitchFamily="18" charset="0"/>
              </a:rPr>
              <a:t>Data that is at a daily or more granular level would be desirable </a:t>
            </a:r>
          </a:p>
          <a:p>
            <a:pPr marL="285750" indent="-285750">
              <a:buFont typeface="Arial" panose="020B0604020202020204" pitchFamily="34" charset="0"/>
              <a:buChar char="•"/>
            </a:pPr>
            <a:r>
              <a:rPr lang="en-US" sz="2000" dirty="0">
                <a:effectLst/>
                <a:ea typeface="Times New Roman" panose="02020603050405020304" pitchFamily="18" charset="0"/>
              </a:rPr>
              <a:t>It would also be desirable to pursue United Airlines models with more granular data as a first effort in correlations of delays and financials, additional airlines considered after results from the United study. </a:t>
            </a:r>
          </a:p>
          <a:p>
            <a:endParaRPr lang="en-US" dirty="0"/>
          </a:p>
        </p:txBody>
      </p:sp>
    </p:spTree>
    <p:extLst>
      <p:ext uri="{BB962C8B-B14F-4D97-AF65-F5344CB8AC3E}">
        <p14:creationId xmlns:p14="http://schemas.microsoft.com/office/powerpoint/2010/main" val="1730028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9CAACA5E-16F8-F346-2607-DDFA0A1E7029}"/>
              </a:ext>
            </a:extLst>
          </p:cNvPr>
          <p:cNvSpPr>
            <a:spLocks noGrp="1"/>
          </p:cNvSpPr>
          <p:nvPr>
            <p:ph type="title"/>
          </p:nvPr>
        </p:nvSpPr>
        <p:spPr>
          <a:xfrm>
            <a:off x="683609" y="764372"/>
            <a:ext cx="3173688" cy="5216013"/>
          </a:xfrm>
        </p:spPr>
        <p:txBody>
          <a:bodyPr>
            <a:normAutofit/>
          </a:bodyPr>
          <a:lstStyle/>
          <a:p>
            <a:pPr algn="l"/>
            <a:r>
              <a:rPr lang="en-US" dirty="0">
                <a:latin typeface="Calibri" panose="020F0502020204030204" pitchFamily="34" charset="0"/>
                <a:cs typeface="Calibri" panose="020F0502020204030204" pitchFamily="34" charset="0"/>
              </a:rPr>
              <a:t>Data Resources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5331D0-2048-BF89-B75B-D79DB71BED5A}"/>
              </a:ext>
            </a:extLst>
          </p:cNvPr>
          <p:cNvSpPr>
            <a:spLocks noGrp="1"/>
          </p:cNvSpPr>
          <p:nvPr>
            <p:ph idx="1"/>
          </p:nvPr>
        </p:nvSpPr>
        <p:spPr>
          <a:xfrm>
            <a:off x="4370138" y="764372"/>
            <a:ext cx="7086600" cy="5216013"/>
          </a:xfrm>
        </p:spPr>
        <p:txBody>
          <a:bodyPr anchor="ctr">
            <a:normAutofit/>
          </a:bodyPr>
          <a:lstStyle/>
          <a:p>
            <a:pPr marL="457200" indent="-457200">
              <a:buFont typeface="+mj-lt"/>
              <a:buAutoNum type="arabicPeriod"/>
            </a:pPr>
            <a:r>
              <a:rPr lang="en-US" sz="2000" dirty="0">
                <a:latin typeface="Calibri" panose="020F0502020204030204" pitchFamily="34" charset="0"/>
                <a:cs typeface="Calibri" panose="020F0502020204030204" pitchFamily="34" charset="0"/>
              </a:rPr>
              <a:t>Flight Data</a:t>
            </a:r>
          </a:p>
          <a:p>
            <a:pPr marL="457200" lvl="1" indent="0">
              <a:buNone/>
            </a:pPr>
            <a:r>
              <a:rPr lang="en-US" sz="1200" dirty="0">
                <a:latin typeface="Calibri" panose="020F0502020204030204" pitchFamily="34" charset="0"/>
                <a:cs typeface="Calibri" panose="020F0502020204030204" pitchFamily="34" charset="0"/>
              </a:rPr>
              <a:t>https://www.transtats.bts.gov/ot_delay/OT_DelayCause1.asp?20=E2) </a:t>
            </a:r>
          </a:p>
          <a:p>
            <a:pPr marL="457200" indent="-457200">
              <a:buFont typeface="+mj-lt"/>
              <a:buAutoNum type="arabicPeriod"/>
            </a:pPr>
            <a:r>
              <a:rPr lang="en-US" sz="2000" dirty="0">
                <a:latin typeface="Calibri" panose="020F0502020204030204" pitchFamily="34" charset="0"/>
                <a:cs typeface="Calibri" panose="020F0502020204030204" pitchFamily="34" charset="0"/>
              </a:rPr>
              <a:t>Finance Data</a:t>
            </a:r>
          </a:p>
          <a:p>
            <a:pPr marL="457200" lvl="1" indent="0">
              <a:buNone/>
            </a:pPr>
            <a:r>
              <a:rPr lang="en-US" sz="1300" dirty="0">
                <a:latin typeface="Calibri" panose="020F0502020204030204" pitchFamily="34" charset="0"/>
                <a:cs typeface="Calibri" panose="020F0502020204030204" pitchFamily="34" charset="0"/>
              </a:rPr>
              <a:t>https://finance.yahoo.com/</a:t>
            </a:r>
          </a:p>
          <a:p>
            <a:pPr marL="457200" indent="-457200">
              <a:buFont typeface="+mj-lt"/>
              <a:buAutoNum type="arabicPeriod"/>
            </a:pPr>
            <a:r>
              <a:rPr lang="en-US" sz="2200" dirty="0">
                <a:latin typeface="Calibri" panose="020F0502020204030204" pitchFamily="34" charset="0"/>
                <a:cs typeface="Calibri" panose="020F0502020204030204" pitchFamily="34" charset="0"/>
              </a:rPr>
              <a:t>Airlines.org</a:t>
            </a:r>
          </a:p>
          <a:p>
            <a:pPr marL="457200" lvl="1" indent="0">
              <a:buNone/>
            </a:pPr>
            <a:r>
              <a:rPr lang="en-US" sz="1400" dirty="0"/>
              <a:t>https://www.airlines.org/dataset/u-s-passenger-carrier-delay-costs/</a:t>
            </a:r>
            <a:endParaRPr lang="en-US" sz="1600" dirty="0">
              <a:latin typeface="Calibri" panose="020F0502020204030204" pitchFamily="34" charset="0"/>
              <a:cs typeface="Calibri" panose="020F0502020204030204" pitchFamily="34" charset="0"/>
            </a:endParaRPr>
          </a:p>
          <a:p>
            <a:pPr marL="457200" indent="-457200">
              <a:buClr>
                <a:srgbClr val="1287C3"/>
              </a:buClr>
              <a:buFont typeface="+mj-lt"/>
              <a:buAutoNum type="arabicPeriod"/>
            </a:pPr>
            <a:r>
              <a:rPr lang="en-US" sz="2000" dirty="0">
                <a:latin typeface="Calibri" panose="020F0502020204030204" pitchFamily="34" charset="0"/>
                <a:cs typeface="Calibri" panose="020F0502020204030204" pitchFamily="34" charset="0"/>
              </a:rPr>
              <a:t>Delay Cost: </a:t>
            </a:r>
          </a:p>
          <a:p>
            <a:pPr marL="457200" lvl="1" indent="0">
              <a:buClr>
                <a:srgbClr val="1287C3"/>
              </a:buClr>
              <a:buNone/>
            </a:pPr>
            <a:r>
              <a:rPr lang="en-US" sz="1200" dirty="0">
                <a:latin typeface="Calibri" panose="020F0502020204030204" pitchFamily="34" charset="0"/>
                <a:cs typeface="Calibri" panose="020F0502020204030204" pitchFamily="34" charset="0"/>
              </a:rPr>
              <a:t>https://news.berkeley.edu/2010/10/18/flight_delays/</a:t>
            </a:r>
          </a:p>
          <a:p>
            <a:pPr marL="457200" indent="-457200">
              <a:buClr>
                <a:srgbClr val="1287C3"/>
              </a:buClr>
              <a:buFont typeface="+mj-lt"/>
              <a:buAutoNum type="arabicPeriod"/>
            </a:pPr>
            <a:r>
              <a:rPr lang="en-US" sz="2000" dirty="0" err="1">
                <a:latin typeface="Calibri" panose="020F0502020204030204" pitchFamily="34" charset="0"/>
                <a:cs typeface="Calibri" panose="020F0502020204030204" pitchFamily="34" charset="0"/>
              </a:rPr>
              <a:t>Covid</a:t>
            </a:r>
            <a:r>
              <a:rPr lang="en-US" sz="2000" dirty="0">
                <a:latin typeface="Calibri" panose="020F0502020204030204" pitchFamily="34" charset="0"/>
                <a:cs typeface="Calibri" panose="020F0502020204030204" pitchFamily="34" charset="0"/>
              </a:rPr>
              <a:t> Impact:</a:t>
            </a:r>
          </a:p>
          <a:p>
            <a:pPr marL="457200" lvl="1" indent="0">
              <a:buClr>
                <a:srgbClr val="1287C3"/>
              </a:buClr>
              <a:buNone/>
            </a:pPr>
            <a:r>
              <a:rPr lang="en-US" sz="1200" dirty="0">
                <a:latin typeface="Calibri" panose="020F0502020204030204" pitchFamily="34" charset="0"/>
                <a:cs typeface="Calibri" panose="020F0502020204030204" pitchFamily="34" charset="0"/>
              </a:rPr>
              <a:t>https://www.icao.int/sustainability/Documents/Covid19/ICAO_coronavirus_Econ_Impact.pdf</a:t>
            </a:r>
          </a:p>
        </p:txBody>
      </p:sp>
    </p:spTree>
    <p:extLst>
      <p:ext uri="{BB962C8B-B14F-4D97-AF65-F5344CB8AC3E}">
        <p14:creationId xmlns:p14="http://schemas.microsoft.com/office/powerpoint/2010/main" val="380125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2347516" y="94608"/>
            <a:ext cx="8153561" cy="1053472"/>
          </a:xfrm>
          <a:effectLst/>
        </p:spPr>
        <p:txBody>
          <a:bodyPr anchor="ctr">
            <a:normAutofit/>
          </a:bodyPr>
          <a:lstStyle/>
          <a:p>
            <a:r>
              <a:rPr lang="en-US" sz="3200" dirty="0">
                <a:solidFill>
                  <a:schemeClr val="tx2"/>
                </a:solidFill>
                <a:latin typeface="Calibri" panose="020F0502020204030204" pitchFamily="34" charset="0"/>
                <a:cs typeface="Calibri" panose="020F0502020204030204" pitchFamily="34" charset="0"/>
              </a:rPr>
              <a:t>Linear Regression Analysis for Gross Profit</a:t>
            </a:r>
          </a:p>
        </p:txBody>
      </p:sp>
      <p:sp>
        <p:nvSpPr>
          <p:cNvPr id="4" name="TextBox 3">
            <a:extLst>
              <a:ext uri="{FF2B5EF4-FFF2-40B4-BE49-F238E27FC236}">
                <a16:creationId xmlns:a16="http://schemas.microsoft.com/office/drawing/2014/main" id="{CCF67720-15F4-4C5B-459E-5282215B4E92}"/>
              </a:ext>
            </a:extLst>
          </p:cNvPr>
          <p:cNvSpPr txBox="1"/>
          <p:nvPr/>
        </p:nvSpPr>
        <p:spPr>
          <a:xfrm>
            <a:off x="2147164" y="947143"/>
            <a:ext cx="8787401" cy="57246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rPr>
              <a:t>The transformation has definitively improved the 3rd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rPr>
              <a:t>Normality assumption is still violated.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rPr>
              <a:t>Implication of the Normality assumption violation is that the uncertainty in predicting the Gross Profit would be higher than estimated using this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rPr>
              <a:t>The model might not contain as many significant factors to accurately predict Gross Profit.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pitchFamily="34" charset="0"/>
                <a:ea typeface="+mn-ea"/>
                <a:cs typeface="Calibri Light" panose="020F0302020204030204" pitchFamily="34" charset="0"/>
              </a:rPr>
              <a:t>Thus we conclude that weather delays alone does not statistically affect airlines Gross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8753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1836013" y="1072609"/>
            <a:ext cx="3041557" cy="4522647"/>
          </a:xfrm>
          <a:effectLst/>
        </p:spPr>
        <p:txBody>
          <a:bodyPr anchor="ctr">
            <a:normAutofit/>
          </a:bodyPr>
          <a:lstStyle/>
          <a:p>
            <a:pPr algn="l"/>
            <a:r>
              <a:rPr lang="en-US" sz="3200" dirty="0">
                <a:solidFill>
                  <a:schemeClr val="tx2"/>
                </a:solidFill>
                <a:latin typeface="Calibri" panose="020F0502020204030204" pitchFamily="34" charset="0"/>
                <a:cs typeface="Calibri" panose="020F0502020204030204" pitchFamily="34" charset="0"/>
              </a:rPr>
              <a:t>Business Justification/</a:t>
            </a:r>
            <a:br>
              <a:rPr lang="en-US" sz="3200" dirty="0">
                <a:solidFill>
                  <a:schemeClr val="tx2"/>
                </a:solidFill>
                <a:latin typeface="Calibri" panose="020F0502020204030204" pitchFamily="34" charset="0"/>
                <a:cs typeface="Calibri" panose="020F0502020204030204" pitchFamily="34" charset="0"/>
              </a:rPr>
            </a:br>
            <a:r>
              <a:rPr lang="en-US" sz="3200" dirty="0">
                <a:solidFill>
                  <a:schemeClr val="tx2"/>
                </a:solidFill>
                <a:latin typeface="Calibri" panose="020F0502020204030204" pitchFamily="34" charset="0"/>
                <a:cs typeface="Calibri" panose="020F0502020204030204" pitchFamily="34" charset="0"/>
              </a:rPr>
              <a:t>Literature Review</a:t>
            </a:r>
          </a:p>
        </p:txBody>
      </p:sp>
      <p:sp>
        <p:nvSpPr>
          <p:cNvPr id="22" name="Content Placeholder 2">
            <a:extLst>
              <a:ext uri="{FF2B5EF4-FFF2-40B4-BE49-F238E27FC236}">
                <a16:creationId xmlns:a16="http://schemas.microsoft.com/office/drawing/2014/main" id="{FF924FBF-5E40-12B3-74D1-C5AFEE076223}"/>
              </a:ext>
            </a:extLst>
          </p:cNvPr>
          <p:cNvSpPr>
            <a:spLocks noGrp="1"/>
          </p:cNvSpPr>
          <p:nvPr>
            <p:ph idx="1"/>
          </p:nvPr>
        </p:nvSpPr>
        <p:spPr>
          <a:xfrm>
            <a:off x="4299857" y="-315686"/>
            <a:ext cx="7431767" cy="4522647"/>
          </a:xfrm>
        </p:spPr>
        <p:txBody>
          <a:bodyPr anchor="ctr">
            <a:normAutofit/>
          </a:bodyPr>
          <a:lstStyle/>
          <a:p>
            <a:pPr>
              <a:lnSpc>
                <a:spcPct val="90000"/>
              </a:lnSpc>
              <a:buClr>
                <a:srgbClr val="1287C3"/>
              </a:buClr>
            </a:pPr>
            <a:r>
              <a:rPr lang="en-US" sz="1700" dirty="0">
                <a:latin typeface="Calibri" panose="020F0502020204030204" pitchFamily="34" charset="0"/>
                <a:cs typeface="Calibri" panose="020F0502020204030204" pitchFamily="34" charset="0"/>
              </a:rPr>
              <a:t>In 2021, the cost of direct aircraft operation is approximately $80.50 per minute -- 8.4% increase compared to 2019. </a:t>
            </a:r>
            <a:r>
              <a:rPr lang="en-US" sz="1050" i="1" dirty="0">
                <a:latin typeface="Calibri" panose="020F0502020204030204" pitchFamily="34" charset="0"/>
                <a:cs typeface="Calibri" panose="020F0502020204030204" pitchFamily="34" charset="0"/>
              </a:rPr>
              <a:t>[3]</a:t>
            </a:r>
          </a:p>
          <a:p>
            <a:pPr>
              <a:lnSpc>
                <a:spcPct val="90000"/>
              </a:lnSpc>
              <a:buClr>
                <a:srgbClr val="1287C3"/>
              </a:buClr>
            </a:pPr>
            <a:r>
              <a:rPr lang="en-US" sz="1700" dirty="0">
                <a:latin typeface="Calibri" panose="020F0502020204030204" pitchFamily="34" charset="0"/>
                <a:cs typeface="Calibri" panose="020F0502020204030204" pitchFamily="34" charset="0"/>
              </a:rPr>
              <a:t>Estimated cost of delays in 2018 ~ 28 billion in direct cost. </a:t>
            </a:r>
            <a:r>
              <a:rPr lang="en-US" sz="1000" i="1" dirty="0">
                <a:latin typeface="Calibri" panose="020F0502020204030204" pitchFamily="34" charset="0"/>
                <a:cs typeface="Calibri" panose="020F0502020204030204" pitchFamily="34" charset="0"/>
              </a:rPr>
              <a:t>[4]</a:t>
            </a:r>
          </a:p>
          <a:p>
            <a:pPr>
              <a:lnSpc>
                <a:spcPct val="90000"/>
              </a:lnSpc>
              <a:buClr>
                <a:srgbClr val="1287C3"/>
              </a:buClr>
            </a:pPr>
            <a:r>
              <a:rPr lang="en-US" sz="1700" dirty="0">
                <a:latin typeface="Calibri" panose="020F0502020204030204" pitchFamily="34" charset="0"/>
                <a:cs typeface="Calibri" panose="020F0502020204030204" pitchFamily="34" charset="0"/>
              </a:rPr>
              <a:t>Delays vary between Airports and season. Historically between 15% -25%. </a:t>
            </a:r>
            <a:endParaRPr lang="en-US" sz="1050" i="1" dirty="0">
              <a:latin typeface="Calibri" panose="020F0502020204030204" pitchFamily="34" charset="0"/>
              <a:cs typeface="Calibri" panose="020F0502020204030204" pitchFamily="34" charset="0"/>
            </a:endParaRPr>
          </a:p>
          <a:p>
            <a:pPr>
              <a:lnSpc>
                <a:spcPct val="90000"/>
              </a:lnSpc>
              <a:buClr>
                <a:srgbClr val="1287C3"/>
              </a:buClr>
            </a:pPr>
            <a:r>
              <a:rPr lang="en-US" sz="1700" dirty="0">
                <a:latin typeface="Calibri" panose="020F0502020204030204" pitchFamily="34" charset="0"/>
                <a:cs typeface="Calibri" panose="020F0502020204030204" pitchFamily="34" charset="0"/>
              </a:rPr>
              <a:t>In 2020, the airline industry saw a 60% decrease total passengers  accounting for a 324 Billion dollar loss. </a:t>
            </a:r>
            <a:r>
              <a:rPr lang="en-US" sz="1050" i="1" dirty="0">
                <a:latin typeface="Calibri" panose="020F0502020204030204" pitchFamily="34" charset="0"/>
                <a:cs typeface="Calibri" panose="020F0502020204030204" pitchFamily="34" charset="0"/>
              </a:rPr>
              <a:t>[5]</a:t>
            </a:r>
          </a:p>
          <a:p>
            <a:pPr>
              <a:lnSpc>
                <a:spcPct val="90000"/>
              </a:lnSpc>
              <a:buClr>
                <a:srgbClr val="1287C3"/>
              </a:buClr>
            </a:pPr>
            <a:r>
              <a:rPr lang="en-US" sz="1700" dirty="0">
                <a:latin typeface="Calibri" panose="020F0502020204030204" pitchFamily="34" charset="0"/>
                <a:cs typeface="Calibri" panose="020F0502020204030204" pitchFamily="34" charset="0"/>
              </a:rPr>
              <a:t>Currently seeing a 27% reduction compared to 2019.</a:t>
            </a:r>
          </a:p>
          <a:p>
            <a:pPr marL="0" indent="0">
              <a:lnSpc>
                <a:spcPct val="90000"/>
              </a:lnSpc>
              <a:buClr>
                <a:srgbClr val="1287C3"/>
              </a:buClr>
              <a:buNone/>
            </a:pPr>
            <a:endParaRPr lang="en-US" sz="1700" dirty="0"/>
          </a:p>
        </p:txBody>
      </p:sp>
      <p:pic>
        <p:nvPicPr>
          <p:cNvPr id="5" name="Picture 4"/>
          <p:cNvPicPr>
            <a:picLocks noChangeAspect="1"/>
          </p:cNvPicPr>
          <p:nvPr/>
        </p:nvPicPr>
        <p:blipFill>
          <a:blip r:embed="rId5"/>
          <a:stretch>
            <a:fillRect/>
          </a:stretch>
        </p:blipFill>
        <p:spPr>
          <a:xfrm>
            <a:off x="4984070" y="3118281"/>
            <a:ext cx="6046565" cy="309642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54687898"/>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ABE79F3-8CA6-ACB5-3111-D348C965CE03}"/>
              </a:ext>
            </a:extLst>
          </p:cNvPr>
          <p:cNvSpPr>
            <a:spLocks noGrp="1"/>
          </p:cNvSpPr>
          <p:nvPr>
            <p:ph type="title"/>
          </p:nvPr>
        </p:nvSpPr>
        <p:spPr>
          <a:xfrm>
            <a:off x="1716826" y="2607128"/>
            <a:ext cx="3041557" cy="1643744"/>
          </a:xfrm>
          <a:effectLst/>
        </p:spPr>
        <p:txBody>
          <a:bodyPr anchor="ctr">
            <a:normAutofit/>
          </a:bodyPr>
          <a:lstStyle/>
          <a:p>
            <a:pPr algn="l"/>
            <a:r>
              <a:rPr lang="en-US" sz="3200" dirty="0">
                <a:solidFill>
                  <a:schemeClr val="tx2"/>
                </a:solidFill>
                <a:latin typeface="Calibri" panose="020F0502020204030204" pitchFamily="34" charset="0"/>
                <a:cs typeface="Calibri" panose="020F0502020204030204" pitchFamily="34" charset="0"/>
              </a:rPr>
              <a:t>Data Overview</a:t>
            </a:r>
          </a:p>
        </p:txBody>
      </p:sp>
      <p:sp>
        <p:nvSpPr>
          <p:cNvPr id="22" name="Content Placeholder 2">
            <a:extLst>
              <a:ext uri="{FF2B5EF4-FFF2-40B4-BE49-F238E27FC236}">
                <a16:creationId xmlns:a16="http://schemas.microsoft.com/office/drawing/2014/main" id="{FF924FBF-5E40-12B3-74D1-C5AFEE076223}"/>
              </a:ext>
            </a:extLst>
          </p:cNvPr>
          <p:cNvSpPr>
            <a:spLocks noGrp="1"/>
          </p:cNvSpPr>
          <p:nvPr>
            <p:ph idx="1"/>
          </p:nvPr>
        </p:nvSpPr>
        <p:spPr>
          <a:xfrm>
            <a:off x="4845899" y="-1"/>
            <a:ext cx="6383207" cy="1891554"/>
          </a:xfrm>
        </p:spPr>
        <p:txBody>
          <a:bodyPr anchor="ctr">
            <a:normAutofit/>
          </a:bodyPr>
          <a:lstStyle/>
          <a:p>
            <a:pPr lvl="1">
              <a:lnSpc>
                <a:spcPct val="90000"/>
              </a:lnSpc>
              <a:buClr>
                <a:srgbClr val="1287C3"/>
              </a:buClr>
            </a:pPr>
            <a:r>
              <a:rPr lang="en-US" sz="1700" dirty="0">
                <a:latin typeface="Calibri" panose="020F0502020204030204" pitchFamily="34" charset="0"/>
                <a:cs typeface="Calibri" panose="020F0502020204030204" pitchFamily="34" charset="0"/>
              </a:rPr>
              <a:t>Focus on Top 3 Airlines</a:t>
            </a:r>
          </a:p>
          <a:p>
            <a:pPr lvl="2">
              <a:lnSpc>
                <a:spcPct val="90000"/>
              </a:lnSpc>
              <a:buClr>
                <a:srgbClr val="1287C3"/>
              </a:buClr>
              <a:buFont typeface="Arial" panose="020B0604020202020204" pitchFamily="34" charset="0"/>
              <a:buChar char="•"/>
            </a:pPr>
            <a:r>
              <a:rPr lang="en-US" sz="1500" dirty="0">
                <a:latin typeface="Calibri" panose="020F0502020204030204" pitchFamily="34" charset="0"/>
                <a:cs typeface="Calibri" panose="020F0502020204030204" pitchFamily="34" charset="0"/>
              </a:rPr>
              <a:t>United (14.62 B), Delta (22.72B), Southwest (22.78 B)</a:t>
            </a:r>
          </a:p>
          <a:p>
            <a:pPr lvl="1">
              <a:lnSpc>
                <a:spcPct val="90000"/>
              </a:lnSpc>
              <a:buClr>
                <a:srgbClr val="1287C3"/>
              </a:buClr>
            </a:pPr>
            <a:r>
              <a:rPr lang="en-US" sz="1700" dirty="0">
                <a:latin typeface="Calibri" panose="020F0502020204030204" pitchFamily="34" charset="0"/>
                <a:cs typeface="Calibri" panose="020F0502020204030204" pitchFamily="34" charset="0"/>
              </a:rPr>
              <a:t>Delay information was collected from Bureau of Transportation statistics </a:t>
            </a:r>
          </a:p>
        </p:txBody>
      </p:sp>
      <p:pic>
        <p:nvPicPr>
          <p:cNvPr id="4" name="Picture 3"/>
          <p:cNvPicPr>
            <a:picLocks noChangeAspect="1"/>
          </p:cNvPicPr>
          <p:nvPr/>
        </p:nvPicPr>
        <p:blipFill>
          <a:blip r:embed="rId5"/>
          <a:stretch>
            <a:fillRect/>
          </a:stretch>
        </p:blipFill>
        <p:spPr>
          <a:xfrm>
            <a:off x="6045852" y="1644759"/>
            <a:ext cx="3775409" cy="2197299"/>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6"/>
          <a:stretch>
            <a:fillRect/>
          </a:stretch>
        </p:blipFill>
        <p:spPr>
          <a:xfrm>
            <a:off x="5772194" y="4429418"/>
            <a:ext cx="4107763" cy="2172974"/>
          </a:xfrm>
          <a:prstGeom prst="rect">
            <a:avLst/>
          </a:prstGeom>
          <a:effectLst>
            <a:outerShdw blurRad="63500" sx="102000" sy="102000" algn="ctr" rotWithShape="0">
              <a:prstClr val="black">
                <a:alpha val="40000"/>
              </a:prstClr>
            </a:outerShdw>
          </a:effectLst>
        </p:spPr>
      </p:pic>
      <p:sp>
        <p:nvSpPr>
          <p:cNvPr id="15" name="Content Placeholder 2">
            <a:extLst>
              <a:ext uri="{FF2B5EF4-FFF2-40B4-BE49-F238E27FC236}">
                <a16:creationId xmlns:a16="http://schemas.microsoft.com/office/drawing/2014/main" id="{FF924FBF-5E40-12B3-74D1-C5AFEE076223}"/>
              </a:ext>
            </a:extLst>
          </p:cNvPr>
          <p:cNvSpPr txBox="1">
            <a:spLocks/>
          </p:cNvSpPr>
          <p:nvPr/>
        </p:nvSpPr>
        <p:spPr>
          <a:xfrm>
            <a:off x="5069534" y="3471429"/>
            <a:ext cx="7074569" cy="9579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lnSpc>
                <a:spcPct val="90000"/>
              </a:lnSpc>
              <a:buClr>
                <a:srgbClr val="1287C3"/>
              </a:buClr>
              <a:buFont typeface="Arial"/>
              <a:buNone/>
            </a:pPr>
            <a:endParaRPr lang="en-US" sz="1700" dirty="0">
              <a:latin typeface="Calibri" panose="020F0502020204030204" pitchFamily="34" charset="0"/>
              <a:cs typeface="Calibri" panose="020F0502020204030204" pitchFamily="34" charset="0"/>
            </a:endParaRPr>
          </a:p>
          <a:p>
            <a:pPr lvl="1">
              <a:lnSpc>
                <a:spcPct val="90000"/>
              </a:lnSpc>
              <a:buClr>
                <a:srgbClr val="1287C3"/>
              </a:buClr>
            </a:pPr>
            <a:r>
              <a:rPr lang="en-US" sz="1700" dirty="0">
                <a:latin typeface="Calibri" panose="020F0502020204030204" pitchFamily="34" charset="0"/>
                <a:cs typeface="Calibri" panose="020F0502020204030204" pitchFamily="34" charset="0"/>
              </a:rPr>
              <a:t>Financial Data was collected from Yahoo Finance and </a:t>
            </a:r>
            <a:r>
              <a:rPr lang="en-US" sz="1700" dirty="0" err="1">
                <a:latin typeface="Calibri" panose="020F0502020204030204" pitchFamily="34" charset="0"/>
                <a:cs typeface="Calibri" panose="020F0502020204030204" pitchFamily="34" charset="0"/>
              </a:rPr>
              <a:t>macrotrends.net</a:t>
            </a:r>
            <a:endParaRPr lang="en-US" sz="1700" dirty="0">
              <a:latin typeface="Calibri" panose="020F0502020204030204" pitchFamily="34" charset="0"/>
              <a:cs typeface="Calibri" panose="020F050202020403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51821528"/>
      </p:ext>
    </p:extLst>
  </p:cSld>
  <p:clrMapOvr>
    <a:masterClrMapping/>
  </p:clrMapOvr>
  <mc:AlternateContent xmlns:mc="http://schemas.openxmlformats.org/markup-compatibility/2006" xmlns:p14="http://schemas.microsoft.com/office/powerpoint/2010/main">
    <mc:Choice Requires="p14">
      <p:transition spd="slow" p14:dur="2000" advTm="584"/>
    </mc:Choice>
    <mc:Fallback xmlns="">
      <p:transition spd="slow" advTm="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0" name="Title 1">
            <a:extLst>
              <a:ext uri="{FF2B5EF4-FFF2-40B4-BE49-F238E27FC236}">
                <a16:creationId xmlns:a16="http://schemas.microsoft.com/office/drawing/2014/main" id="{BABE79F3-8CA6-ACB5-3111-D348C965CE03}"/>
              </a:ext>
            </a:extLst>
          </p:cNvPr>
          <p:cNvSpPr txBox="1">
            <a:spLocks/>
          </p:cNvSpPr>
          <p:nvPr/>
        </p:nvSpPr>
        <p:spPr>
          <a:xfrm>
            <a:off x="1358056" y="1223140"/>
            <a:ext cx="3041557" cy="452264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solidFill>
                  <a:schemeClr val="tx2"/>
                </a:solidFill>
                <a:latin typeface="Calibri" panose="020F0502020204030204" pitchFamily="34" charset="0"/>
                <a:cs typeface="Calibri" panose="020F0502020204030204" pitchFamily="34" charset="0"/>
              </a:rPr>
              <a:t>	Methodology </a:t>
            </a:r>
          </a:p>
        </p:txBody>
      </p:sp>
      <p:sp>
        <p:nvSpPr>
          <p:cNvPr id="41" name="Arrow: Chevron 3">
            <a:extLst>
              <a:ext uri="{FF2B5EF4-FFF2-40B4-BE49-F238E27FC236}">
                <a16:creationId xmlns:a16="http://schemas.microsoft.com/office/drawing/2014/main" id="{A4266BC4-57DF-03FD-3357-8ED4E2807500}"/>
              </a:ext>
            </a:extLst>
          </p:cNvPr>
          <p:cNvSpPr/>
          <p:nvPr/>
        </p:nvSpPr>
        <p:spPr>
          <a:xfrm rot="5400000">
            <a:off x="5352467" y="28775"/>
            <a:ext cx="1127294" cy="1509963"/>
          </a:xfrm>
          <a:prstGeom prst="chevron">
            <a:avLst>
              <a:gd name="adj" fmla="val 2684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6B6E6ED-7922-CFB4-95B2-239918A60648}"/>
              </a:ext>
            </a:extLst>
          </p:cNvPr>
          <p:cNvSpPr txBox="1"/>
          <p:nvPr/>
        </p:nvSpPr>
        <p:spPr>
          <a:xfrm>
            <a:off x="6837722" y="288883"/>
            <a:ext cx="2442411" cy="369332"/>
          </a:xfrm>
          <a:prstGeom prst="rect">
            <a:avLst/>
          </a:prstGeom>
          <a:noFill/>
        </p:spPr>
        <p:txBody>
          <a:bodyPr wrap="square" rtlCol="0">
            <a:spAutoFit/>
          </a:bodyPr>
          <a:lstStyle/>
          <a:p>
            <a:r>
              <a:rPr lang="en-US" b="1" u="sng" dirty="0"/>
              <a:t>Identify the Problem</a:t>
            </a:r>
          </a:p>
        </p:txBody>
      </p:sp>
      <p:sp>
        <p:nvSpPr>
          <p:cNvPr id="43" name="TextBox 42">
            <a:extLst>
              <a:ext uri="{FF2B5EF4-FFF2-40B4-BE49-F238E27FC236}">
                <a16:creationId xmlns:a16="http://schemas.microsoft.com/office/drawing/2014/main" id="{638468E7-1388-A2E3-4A82-06F332A3D15D}"/>
              </a:ext>
            </a:extLst>
          </p:cNvPr>
          <p:cNvSpPr txBox="1"/>
          <p:nvPr/>
        </p:nvSpPr>
        <p:spPr>
          <a:xfrm>
            <a:off x="6879833" y="586940"/>
            <a:ext cx="5721016"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Relevant Response &amp; Exploratory Variables </a:t>
            </a:r>
          </a:p>
        </p:txBody>
      </p:sp>
      <p:sp>
        <p:nvSpPr>
          <p:cNvPr id="44" name="Arrow: Chevron 13">
            <a:extLst>
              <a:ext uri="{FF2B5EF4-FFF2-40B4-BE49-F238E27FC236}">
                <a16:creationId xmlns:a16="http://schemas.microsoft.com/office/drawing/2014/main" id="{F9A1A8B0-C6B5-C789-8A40-81905EF009C3}"/>
              </a:ext>
            </a:extLst>
          </p:cNvPr>
          <p:cNvSpPr/>
          <p:nvPr/>
        </p:nvSpPr>
        <p:spPr>
          <a:xfrm rot="5400000">
            <a:off x="5352467" y="1068423"/>
            <a:ext cx="1127295" cy="1509963"/>
          </a:xfrm>
          <a:prstGeom prst="chevron">
            <a:avLst>
              <a:gd name="adj" fmla="val 26845"/>
            </a:avLst>
          </a:pr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521B3A2F-87FA-EFEF-B857-FE3F48D5AA0E}"/>
              </a:ext>
            </a:extLst>
          </p:cNvPr>
          <p:cNvSpPr txBox="1"/>
          <p:nvPr/>
        </p:nvSpPr>
        <p:spPr>
          <a:xfrm>
            <a:off x="6843738" y="1038474"/>
            <a:ext cx="3769898" cy="369332"/>
          </a:xfrm>
          <a:prstGeom prst="rect">
            <a:avLst/>
          </a:prstGeom>
          <a:noFill/>
        </p:spPr>
        <p:txBody>
          <a:bodyPr wrap="square" rtlCol="0">
            <a:spAutoFit/>
          </a:bodyPr>
          <a:lstStyle/>
          <a:p>
            <a:r>
              <a:rPr lang="en-US" b="1" u="sng" dirty="0"/>
              <a:t>Collect &amp; Clean Data</a:t>
            </a:r>
          </a:p>
        </p:txBody>
      </p:sp>
      <p:sp>
        <p:nvSpPr>
          <p:cNvPr id="46" name="TextBox 45">
            <a:extLst>
              <a:ext uri="{FF2B5EF4-FFF2-40B4-BE49-F238E27FC236}">
                <a16:creationId xmlns:a16="http://schemas.microsoft.com/office/drawing/2014/main" id="{C3C41109-42C8-39F1-B659-D6E91C08A954}"/>
              </a:ext>
            </a:extLst>
          </p:cNvPr>
          <p:cNvSpPr txBox="1"/>
          <p:nvPr/>
        </p:nvSpPr>
        <p:spPr>
          <a:xfrm>
            <a:off x="6879833" y="1337262"/>
            <a:ext cx="5721016"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Source: BTS &amp; Yahoo Finance</a:t>
            </a:r>
          </a:p>
          <a:p>
            <a:pPr marL="285750" indent="-285750">
              <a:buFont typeface="Arial" panose="020B0604020202020204" pitchFamily="34" charset="0"/>
              <a:buChar char="•"/>
            </a:pPr>
            <a:r>
              <a:rPr lang="en-US" sz="1400" dirty="0"/>
              <a:t>Remove unnecessary variables</a:t>
            </a:r>
          </a:p>
          <a:p>
            <a:pPr marL="285750" indent="-285750">
              <a:buFont typeface="Arial" panose="020B0604020202020204" pitchFamily="34" charset="0"/>
              <a:buChar char="•"/>
            </a:pPr>
            <a:r>
              <a:rPr lang="en-US" sz="1400" dirty="0"/>
              <a:t>Logical aggregation and joining</a:t>
            </a:r>
          </a:p>
        </p:txBody>
      </p:sp>
      <p:sp>
        <p:nvSpPr>
          <p:cNvPr id="47" name="Arrow: Chevron 16">
            <a:extLst>
              <a:ext uri="{FF2B5EF4-FFF2-40B4-BE49-F238E27FC236}">
                <a16:creationId xmlns:a16="http://schemas.microsoft.com/office/drawing/2014/main" id="{DDAAC9FA-9D62-A2EB-EF5C-F11238F1A005}"/>
              </a:ext>
            </a:extLst>
          </p:cNvPr>
          <p:cNvSpPr/>
          <p:nvPr/>
        </p:nvSpPr>
        <p:spPr>
          <a:xfrm rot="5400000">
            <a:off x="5385018" y="2136169"/>
            <a:ext cx="1127296" cy="1509963"/>
          </a:xfrm>
          <a:prstGeom prst="chevron">
            <a:avLst>
              <a:gd name="adj" fmla="val 2684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A2705B5B-CA2A-7A8C-6A7B-16BD17E85745}"/>
              </a:ext>
            </a:extLst>
          </p:cNvPr>
          <p:cNvSpPr txBox="1"/>
          <p:nvPr/>
        </p:nvSpPr>
        <p:spPr>
          <a:xfrm>
            <a:off x="6843738" y="2290331"/>
            <a:ext cx="5360070" cy="369332"/>
          </a:xfrm>
          <a:prstGeom prst="rect">
            <a:avLst/>
          </a:prstGeom>
          <a:noFill/>
        </p:spPr>
        <p:txBody>
          <a:bodyPr wrap="square" rtlCol="0">
            <a:spAutoFit/>
          </a:bodyPr>
          <a:lstStyle/>
          <a:p>
            <a:r>
              <a:rPr lang="en-US" b="1" u="sng" dirty="0"/>
              <a:t>Data Exploration</a:t>
            </a:r>
          </a:p>
        </p:txBody>
      </p:sp>
      <p:sp>
        <p:nvSpPr>
          <p:cNvPr id="49" name="TextBox 48">
            <a:extLst>
              <a:ext uri="{FF2B5EF4-FFF2-40B4-BE49-F238E27FC236}">
                <a16:creationId xmlns:a16="http://schemas.microsoft.com/office/drawing/2014/main" id="{1E899E39-3441-5EF1-0C0B-D58C4AB53F9C}"/>
              </a:ext>
            </a:extLst>
          </p:cNvPr>
          <p:cNvSpPr txBox="1"/>
          <p:nvPr/>
        </p:nvSpPr>
        <p:spPr>
          <a:xfrm>
            <a:off x="6879830" y="2575009"/>
            <a:ext cx="769453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Summarize data </a:t>
            </a:r>
          </a:p>
          <a:p>
            <a:pPr marL="285750" indent="-285750">
              <a:buFont typeface="Arial" panose="020B0604020202020204" pitchFamily="34" charset="0"/>
              <a:buChar char="•"/>
            </a:pPr>
            <a:r>
              <a:rPr lang="en-US" sz="1400" dirty="0"/>
              <a:t>Reveal relationships and identify potential models</a:t>
            </a:r>
          </a:p>
          <a:p>
            <a:pPr marL="285750" indent="-285750">
              <a:buFont typeface="Arial" panose="020B0604020202020204" pitchFamily="34" charset="0"/>
              <a:buChar char="•"/>
            </a:pPr>
            <a:r>
              <a:rPr lang="en-US" sz="1400" dirty="0"/>
              <a:t>Scatter plots / Box Plots</a:t>
            </a:r>
          </a:p>
        </p:txBody>
      </p:sp>
      <p:sp>
        <p:nvSpPr>
          <p:cNvPr id="50" name="Arrow: Chevron 21">
            <a:extLst>
              <a:ext uri="{FF2B5EF4-FFF2-40B4-BE49-F238E27FC236}">
                <a16:creationId xmlns:a16="http://schemas.microsoft.com/office/drawing/2014/main" id="{25EFD775-90EC-17CA-1FDF-78CB4989B968}"/>
              </a:ext>
            </a:extLst>
          </p:cNvPr>
          <p:cNvSpPr/>
          <p:nvPr/>
        </p:nvSpPr>
        <p:spPr>
          <a:xfrm rot="5400000">
            <a:off x="5366270" y="3254608"/>
            <a:ext cx="1123307" cy="1509963"/>
          </a:xfrm>
          <a:prstGeom prst="chevron">
            <a:avLst>
              <a:gd name="adj" fmla="val 26845"/>
            </a:avLst>
          </a:pr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5D52A4B5-1221-6FCB-003A-899162E23067}"/>
              </a:ext>
            </a:extLst>
          </p:cNvPr>
          <p:cNvSpPr txBox="1"/>
          <p:nvPr/>
        </p:nvSpPr>
        <p:spPr>
          <a:xfrm>
            <a:off x="6801627" y="3247642"/>
            <a:ext cx="3769898" cy="369332"/>
          </a:xfrm>
          <a:prstGeom prst="rect">
            <a:avLst/>
          </a:prstGeom>
          <a:noFill/>
        </p:spPr>
        <p:txBody>
          <a:bodyPr wrap="square" rtlCol="0">
            <a:spAutoFit/>
          </a:bodyPr>
          <a:lstStyle/>
          <a:p>
            <a:r>
              <a:rPr lang="en-US" b="1" u="sng" dirty="0"/>
              <a:t>Develop Models</a:t>
            </a:r>
          </a:p>
        </p:txBody>
      </p:sp>
      <p:sp>
        <p:nvSpPr>
          <p:cNvPr id="52" name="TextBox 51">
            <a:extLst>
              <a:ext uri="{FF2B5EF4-FFF2-40B4-BE49-F238E27FC236}">
                <a16:creationId xmlns:a16="http://schemas.microsoft.com/office/drawing/2014/main" id="{2718270D-8463-65ED-655F-6EF52261DF05}"/>
              </a:ext>
            </a:extLst>
          </p:cNvPr>
          <p:cNvSpPr txBox="1"/>
          <p:nvPr/>
        </p:nvSpPr>
        <p:spPr>
          <a:xfrm>
            <a:off x="6837722" y="3546430"/>
            <a:ext cx="572101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Total Delays ~ Revenue + Net Income + Gross Profit</a:t>
            </a:r>
          </a:p>
          <a:p>
            <a:pPr marL="285750" indent="-285750">
              <a:buFont typeface="Arial" panose="020B0604020202020204" pitchFamily="34" charset="0"/>
              <a:buChar char="•"/>
            </a:pPr>
            <a:r>
              <a:rPr lang="en-US" sz="1400" dirty="0"/>
              <a:t>Gross Profit (Linear, Log Linear and Box cox transformation)</a:t>
            </a:r>
          </a:p>
          <a:p>
            <a:pPr marL="285750" indent="-285750">
              <a:buFont typeface="Arial" panose="020B0604020202020204" pitchFamily="34" charset="0"/>
              <a:buChar char="•"/>
            </a:pPr>
            <a:r>
              <a:rPr lang="en-US" sz="1400" dirty="0"/>
              <a:t>Market Cap to flight numbers</a:t>
            </a:r>
          </a:p>
          <a:p>
            <a:pPr marL="285750" indent="-285750">
              <a:buFont typeface="Arial" panose="020B0604020202020204" pitchFamily="34" charset="0"/>
              <a:buChar char="•"/>
            </a:pPr>
            <a:r>
              <a:rPr lang="en-US" sz="1400" dirty="0"/>
              <a:t>Stock Value to delay types</a:t>
            </a:r>
          </a:p>
          <a:p>
            <a:pPr marL="285750" indent="-285750">
              <a:buFont typeface="Arial" panose="020B0604020202020204" pitchFamily="34" charset="0"/>
              <a:buChar char="•"/>
            </a:pPr>
            <a:endParaRPr lang="en-US" sz="1400" dirty="0"/>
          </a:p>
        </p:txBody>
      </p:sp>
      <p:sp>
        <p:nvSpPr>
          <p:cNvPr id="53" name="Arrow: Chevron 32">
            <a:extLst>
              <a:ext uri="{FF2B5EF4-FFF2-40B4-BE49-F238E27FC236}">
                <a16:creationId xmlns:a16="http://schemas.microsoft.com/office/drawing/2014/main" id="{0251A967-A535-7823-9774-1F6E36E35049}"/>
              </a:ext>
            </a:extLst>
          </p:cNvPr>
          <p:cNvSpPr/>
          <p:nvPr/>
        </p:nvSpPr>
        <p:spPr>
          <a:xfrm rot="5400000">
            <a:off x="5377895" y="4307210"/>
            <a:ext cx="1123309" cy="1509963"/>
          </a:xfrm>
          <a:prstGeom prst="chevron">
            <a:avLst>
              <a:gd name="adj" fmla="val 2684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EC661DDD-0F2A-B4CA-FA5B-61777E35B19A}"/>
              </a:ext>
            </a:extLst>
          </p:cNvPr>
          <p:cNvSpPr txBox="1"/>
          <p:nvPr/>
        </p:nvSpPr>
        <p:spPr>
          <a:xfrm>
            <a:off x="6843737" y="4403541"/>
            <a:ext cx="5360070" cy="369332"/>
          </a:xfrm>
          <a:prstGeom prst="rect">
            <a:avLst/>
          </a:prstGeom>
          <a:noFill/>
        </p:spPr>
        <p:txBody>
          <a:bodyPr wrap="square" rtlCol="0">
            <a:spAutoFit/>
          </a:bodyPr>
          <a:lstStyle/>
          <a:p>
            <a:r>
              <a:rPr lang="en-US" b="1" u="sng" dirty="0"/>
              <a:t>Model Validation &amp; Refinement</a:t>
            </a:r>
          </a:p>
        </p:txBody>
      </p:sp>
      <p:sp>
        <p:nvSpPr>
          <p:cNvPr id="55" name="TextBox 54">
            <a:extLst>
              <a:ext uri="{FF2B5EF4-FFF2-40B4-BE49-F238E27FC236}">
                <a16:creationId xmlns:a16="http://schemas.microsoft.com/office/drawing/2014/main" id="{15F1E9C6-C346-65EA-6519-CB118736CDC8}"/>
              </a:ext>
            </a:extLst>
          </p:cNvPr>
          <p:cNvSpPr txBox="1"/>
          <p:nvPr/>
        </p:nvSpPr>
        <p:spPr>
          <a:xfrm>
            <a:off x="6879830" y="4667637"/>
            <a:ext cx="769453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VIF</a:t>
            </a:r>
          </a:p>
          <a:p>
            <a:pPr marL="285750" indent="-285750">
              <a:buFont typeface="Arial" panose="020B0604020202020204" pitchFamily="34" charset="0"/>
              <a:buChar char="•"/>
            </a:pPr>
            <a:r>
              <a:rPr lang="en-US" sz="1400" dirty="0"/>
              <a:t>Residual analysis to assess assumptions</a:t>
            </a:r>
          </a:p>
          <a:p>
            <a:pPr marL="285750" indent="-285750">
              <a:buFont typeface="Arial" panose="020B0604020202020204" pitchFamily="34" charset="0"/>
              <a:buChar char="•"/>
            </a:pPr>
            <a:r>
              <a:rPr lang="en-US" sz="1400" dirty="0"/>
              <a:t>Box Cox transformation for find ideal lambda’</a:t>
            </a:r>
          </a:p>
          <a:p>
            <a:pPr marL="285750" indent="-285750">
              <a:buFont typeface="Arial" panose="020B0604020202020204" pitchFamily="34" charset="0"/>
              <a:buChar char="•"/>
            </a:pPr>
            <a:r>
              <a:rPr lang="en-US" sz="1400" dirty="0"/>
              <a:t>Outlier removal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56" name="TextBox 55">
            <a:extLst>
              <a:ext uri="{FF2B5EF4-FFF2-40B4-BE49-F238E27FC236}">
                <a16:creationId xmlns:a16="http://schemas.microsoft.com/office/drawing/2014/main" id="{6D95EC54-8B4E-ECDD-5253-8ED859D1220B}"/>
              </a:ext>
            </a:extLst>
          </p:cNvPr>
          <p:cNvSpPr txBox="1"/>
          <p:nvPr/>
        </p:nvSpPr>
        <p:spPr>
          <a:xfrm>
            <a:off x="6790174" y="5814045"/>
            <a:ext cx="5360070" cy="369332"/>
          </a:xfrm>
          <a:prstGeom prst="rect">
            <a:avLst/>
          </a:prstGeom>
          <a:noFill/>
        </p:spPr>
        <p:txBody>
          <a:bodyPr wrap="square" rtlCol="0">
            <a:spAutoFit/>
          </a:bodyPr>
          <a:lstStyle/>
          <a:p>
            <a:r>
              <a:rPr lang="en-US" b="1" u="sng" dirty="0"/>
              <a:t>Draw Conclusion </a:t>
            </a:r>
          </a:p>
        </p:txBody>
      </p:sp>
      <p:sp>
        <p:nvSpPr>
          <p:cNvPr id="57" name="TextBox 56">
            <a:extLst>
              <a:ext uri="{FF2B5EF4-FFF2-40B4-BE49-F238E27FC236}">
                <a16:creationId xmlns:a16="http://schemas.microsoft.com/office/drawing/2014/main" id="{693018EA-F584-8EE8-8FCE-F4F2045AA7FF}"/>
              </a:ext>
            </a:extLst>
          </p:cNvPr>
          <p:cNvSpPr txBox="1"/>
          <p:nvPr/>
        </p:nvSpPr>
        <p:spPr>
          <a:xfrm>
            <a:off x="6837722" y="6052632"/>
            <a:ext cx="769453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Analyze results and evaluate Hypothesis </a:t>
            </a:r>
          </a:p>
        </p:txBody>
      </p:sp>
      <p:sp>
        <p:nvSpPr>
          <p:cNvPr id="58" name="Arrow: Chevron 48">
            <a:extLst>
              <a:ext uri="{FF2B5EF4-FFF2-40B4-BE49-F238E27FC236}">
                <a16:creationId xmlns:a16="http://schemas.microsoft.com/office/drawing/2014/main" id="{D5560D98-16C8-DDBF-F4B8-EFFC1B09B9B2}"/>
              </a:ext>
            </a:extLst>
          </p:cNvPr>
          <p:cNvSpPr/>
          <p:nvPr/>
        </p:nvSpPr>
        <p:spPr>
          <a:xfrm rot="5400000">
            <a:off x="5395336" y="5316810"/>
            <a:ext cx="1123307" cy="1509963"/>
          </a:xfrm>
          <a:prstGeom prst="chevron">
            <a:avLst>
              <a:gd name="adj" fmla="val 26845"/>
            </a:avLst>
          </a:pr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4964887"/>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Title 1"/>
          <p:cNvSpPr txBox="1">
            <a:spLocks/>
          </p:cNvSpPr>
          <p:nvPr/>
        </p:nvSpPr>
        <p:spPr>
          <a:xfrm>
            <a:off x="1615184" y="-14287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libri" panose="020F0502020204030204" pitchFamily="34" charset="0"/>
                <a:cs typeface="Calibri" panose="020F0502020204030204" pitchFamily="34" charset="0"/>
              </a:rPr>
              <a:t>Exploratory Data Analysis</a:t>
            </a:r>
          </a:p>
        </p:txBody>
      </p:sp>
      <p:sp>
        <p:nvSpPr>
          <p:cNvPr id="18" name="Content Placeholder 2"/>
          <p:cNvSpPr txBox="1">
            <a:spLocks/>
          </p:cNvSpPr>
          <p:nvPr/>
        </p:nvSpPr>
        <p:spPr>
          <a:xfrm>
            <a:off x="1636710" y="28193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FF924FBF-5E40-12B3-74D1-C5AFEE076223}"/>
              </a:ext>
            </a:extLst>
          </p:cNvPr>
          <p:cNvSpPr>
            <a:spLocks noGrp="1"/>
          </p:cNvSpPr>
          <p:nvPr>
            <p:ph idx="1"/>
          </p:nvPr>
        </p:nvSpPr>
        <p:spPr>
          <a:xfrm>
            <a:off x="3187508" y="1246784"/>
            <a:ext cx="7431767" cy="4522647"/>
          </a:xfrm>
        </p:spPr>
        <p:txBody>
          <a:bodyPr anchor="ctr">
            <a:normAutofit/>
          </a:bodyPr>
          <a:lstStyle/>
          <a:p>
            <a:pPr marL="0" indent="0">
              <a:lnSpc>
                <a:spcPct val="90000"/>
              </a:lnSpc>
              <a:buClr>
                <a:srgbClr val="1287C3"/>
              </a:buClr>
              <a:buNone/>
            </a:pPr>
            <a:r>
              <a:rPr lang="en-US" sz="2000" dirty="0">
                <a:latin typeface="Calibri" panose="020F0502020204030204" pitchFamily="34" charset="0"/>
                <a:cs typeface="Calibri" panose="020F0502020204030204" pitchFamily="34" charset="0"/>
              </a:rPr>
              <a:t>Data Cleaning: </a:t>
            </a:r>
          </a:p>
          <a:p>
            <a:pPr marL="342900" indent="-342900">
              <a:lnSpc>
                <a:spcPct val="90000"/>
              </a:lnSpc>
              <a:buClr>
                <a:srgbClr val="1287C3"/>
              </a:buClr>
              <a:buAutoNum type="arabicParenR"/>
            </a:pPr>
            <a:r>
              <a:rPr lang="en-US" sz="2000" dirty="0">
                <a:latin typeface="Calibri" panose="020F0502020204030204" pitchFamily="34" charset="0"/>
                <a:cs typeface="Calibri" panose="020F0502020204030204" pitchFamily="34" charset="0"/>
              </a:rPr>
              <a:t>Merge all 3 Airlines flight data together </a:t>
            </a:r>
          </a:p>
          <a:p>
            <a:pPr marL="342900" indent="-342900">
              <a:lnSpc>
                <a:spcPct val="90000"/>
              </a:lnSpc>
              <a:buClr>
                <a:srgbClr val="1287C3"/>
              </a:buClr>
              <a:buFont typeface="Arial"/>
              <a:buAutoNum type="arabicParenR"/>
            </a:pPr>
            <a:r>
              <a:rPr lang="en-US" sz="2000" dirty="0">
                <a:solidFill>
                  <a:srgbClr val="222222"/>
                </a:solidFill>
                <a:latin typeface="Calibri" panose="020F0502020204030204" pitchFamily="34" charset="0"/>
                <a:cs typeface="Calibri" panose="020F0502020204030204" pitchFamily="34" charset="0"/>
              </a:rPr>
              <a:t>Data cleaning to eliminate unwanted variables and manage zero values</a:t>
            </a:r>
          </a:p>
          <a:p>
            <a:pPr marL="342900" indent="-342900">
              <a:lnSpc>
                <a:spcPct val="90000"/>
              </a:lnSpc>
              <a:buClr>
                <a:srgbClr val="1287C3"/>
              </a:buClr>
              <a:buFont typeface="Arial"/>
              <a:buAutoNum type="arabicParenR"/>
            </a:pPr>
            <a:r>
              <a:rPr lang="en-US" sz="2000" dirty="0">
                <a:solidFill>
                  <a:srgbClr val="222222"/>
                </a:solidFill>
                <a:latin typeface="Calibri" panose="020F0502020204030204" pitchFamily="34" charset="0"/>
                <a:cs typeface="Calibri" panose="020F0502020204030204" pitchFamily="34" charset="0"/>
              </a:rPr>
              <a:t>Identify and eliminate Alias columns</a:t>
            </a:r>
          </a:p>
          <a:p>
            <a:pPr marL="342900" indent="-342900">
              <a:lnSpc>
                <a:spcPct val="90000"/>
              </a:lnSpc>
              <a:buClr>
                <a:srgbClr val="1287C3"/>
              </a:buClr>
              <a:buFont typeface="Arial"/>
              <a:buAutoNum type="arabicParenR"/>
            </a:pPr>
            <a:r>
              <a:rPr lang="en-US" sz="2000" dirty="0">
                <a:solidFill>
                  <a:srgbClr val="222222"/>
                </a:solidFill>
                <a:latin typeface="Calibri" panose="020F0502020204030204" pitchFamily="34" charset="0"/>
                <a:cs typeface="Calibri" panose="020F0502020204030204" pitchFamily="34" charset="0"/>
              </a:rPr>
              <a:t>Aggregated Flight data based on Monthly/ Quarterly Values</a:t>
            </a:r>
          </a:p>
          <a:p>
            <a:pPr marL="342900" indent="-342900">
              <a:lnSpc>
                <a:spcPct val="90000"/>
              </a:lnSpc>
              <a:buClr>
                <a:srgbClr val="1287C3"/>
              </a:buClr>
              <a:buFont typeface="Arial"/>
              <a:buAutoNum type="arabicParenR"/>
            </a:pPr>
            <a:r>
              <a:rPr lang="en-US" sz="2000" dirty="0">
                <a:solidFill>
                  <a:srgbClr val="222222"/>
                </a:solidFill>
                <a:latin typeface="Calibri" panose="020F0502020204030204" pitchFamily="34" charset="0"/>
                <a:cs typeface="Calibri" panose="020F0502020204030204" pitchFamily="34" charset="0"/>
              </a:rPr>
              <a:t>Joined Flight Data with Financial Data </a:t>
            </a:r>
          </a:p>
          <a:p>
            <a:pPr marL="342900" indent="-342900">
              <a:lnSpc>
                <a:spcPct val="90000"/>
              </a:lnSpc>
              <a:buClr>
                <a:srgbClr val="1287C3"/>
              </a:buClr>
              <a:buFont typeface="Arial"/>
              <a:buAutoNum type="arabicParenR"/>
            </a:pPr>
            <a:r>
              <a:rPr lang="en-US" sz="2000" dirty="0">
                <a:solidFill>
                  <a:srgbClr val="222222"/>
                </a:solidFill>
                <a:latin typeface="Calibri" panose="020F0502020204030204" pitchFamily="34" charset="0"/>
                <a:cs typeface="Calibri" panose="020F0502020204030204" pitchFamily="34" charset="0"/>
              </a:rPr>
              <a:t>Exploratory data analysis</a:t>
            </a:r>
            <a:endParaRPr lang="en-US" sz="2000" dirty="0">
              <a:latin typeface="Calibri" panose="020F0502020204030204" pitchFamily="34" charset="0"/>
              <a:cs typeface="Calibri" panose="020F0502020204030204" pitchFamily="34" charset="0"/>
            </a:endParaRPr>
          </a:p>
          <a:p>
            <a:pPr marL="0" indent="0">
              <a:lnSpc>
                <a:spcPct val="90000"/>
              </a:lnSpc>
              <a:buClr>
                <a:srgbClr val="1287C3"/>
              </a:buClr>
              <a:buNone/>
            </a:pPr>
            <a:endParaRPr lang="en-US" sz="17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92689614"/>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Title 1"/>
          <p:cNvSpPr txBox="1">
            <a:spLocks/>
          </p:cNvSpPr>
          <p:nvPr/>
        </p:nvSpPr>
        <p:spPr>
          <a:xfrm>
            <a:off x="1615184" y="-14287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libri" panose="020F0502020204030204" pitchFamily="34" charset="0"/>
                <a:cs typeface="Calibri" panose="020F0502020204030204" pitchFamily="34" charset="0"/>
              </a:rPr>
              <a:t>Exploratory Data Analysis</a:t>
            </a:r>
          </a:p>
        </p:txBody>
      </p:sp>
      <p:pic>
        <p:nvPicPr>
          <p:cNvPr id="4" name="Picture 3"/>
          <p:cNvPicPr>
            <a:picLocks noChangeAspect="1"/>
          </p:cNvPicPr>
          <p:nvPr/>
        </p:nvPicPr>
        <p:blipFill>
          <a:blip r:embed="rId5"/>
          <a:stretch>
            <a:fillRect/>
          </a:stretch>
        </p:blipFill>
        <p:spPr>
          <a:xfrm>
            <a:off x="4139818" y="6215063"/>
            <a:ext cx="3495675" cy="428625"/>
          </a:xfrm>
          <a:prstGeom prst="rect">
            <a:avLst/>
          </a:prstGeom>
        </p:spPr>
      </p:pic>
      <p:pic>
        <p:nvPicPr>
          <p:cNvPr id="5" name="Picture 4"/>
          <p:cNvPicPr>
            <a:picLocks noChangeAspect="1"/>
          </p:cNvPicPr>
          <p:nvPr/>
        </p:nvPicPr>
        <p:blipFill>
          <a:blip r:embed="rId6"/>
          <a:stretch>
            <a:fillRect/>
          </a:stretch>
        </p:blipFill>
        <p:spPr>
          <a:xfrm>
            <a:off x="289442" y="1602545"/>
            <a:ext cx="3629566" cy="4334719"/>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4196472" y="1602546"/>
            <a:ext cx="3649912" cy="4334719"/>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8"/>
          <a:stretch>
            <a:fillRect/>
          </a:stretch>
        </p:blipFill>
        <p:spPr>
          <a:xfrm>
            <a:off x="8123848" y="1602545"/>
            <a:ext cx="3691726" cy="4382343"/>
          </a:xfrm>
          <a:prstGeom prst="rect">
            <a:avLst/>
          </a:prstGeom>
          <a:effectLst>
            <a:outerShdw blurRad="63500" sx="102000" sy="102000" algn="ctr" rotWithShape="0">
              <a:prstClr val="black">
                <a:alpha val="40000"/>
              </a:prstClr>
            </a:outerShdw>
          </a:effec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7571124"/>
      </p:ext>
    </p:extLst>
  </p:cSld>
  <p:clrMapOvr>
    <a:masterClrMapping/>
  </p:clrMapOvr>
  <mc:AlternateContent xmlns:mc="http://schemas.openxmlformats.org/markup-compatibility/2006" xmlns:p14="http://schemas.microsoft.com/office/powerpoint/2010/main">
    <mc:Choice Requires="p14">
      <p:transition spd="slow" p14:dur="2000" advTm="1529"/>
    </mc:Choice>
    <mc:Fallback xmlns="">
      <p:transition spd="slow" advTm="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Title 1"/>
          <p:cNvSpPr txBox="1">
            <a:spLocks/>
          </p:cNvSpPr>
          <p:nvPr/>
        </p:nvSpPr>
        <p:spPr>
          <a:xfrm>
            <a:off x="1615184" y="-14287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libri" panose="020F0502020204030204" pitchFamily="34" charset="0"/>
                <a:cs typeface="Calibri" panose="020F0502020204030204" pitchFamily="34" charset="0"/>
              </a:rPr>
              <a:t>Exploratory Data Analysis</a:t>
            </a:r>
          </a:p>
        </p:txBody>
      </p:sp>
      <p:pic>
        <p:nvPicPr>
          <p:cNvPr id="16" name="Picture 15"/>
          <p:cNvPicPr>
            <a:picLocks noChangeAspect="1"/>
          </p:cNvPicPr>
          <p:nvPr/>
        </p:nvPicPr>
        <p:blipFill>
          <a:blip r:embed="rId3"/>
          <a:stretch>
            <a:fillRect/>
          </a:stretch>
        </p:blipFill>
        <p:spPr>
          <a:xfrm>
            <a:off x="3032468" y="1535174"/>
            <a:ext cx="6656175" cy="4323303"/>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4"/>
          <a:stretch>
            <a:fillRect/>
          </a:stretch>
        </p:blipFill>
        <p:spPr>
          <a:xfrm>
            <a:off x="2018240" y="6185462"/>
            <a:ext cx="9220005" cy="345553"/>
          </a:xfrm>
          <a:prstGeom prst="rect">
            <a:avLst/>
          </a:prstGeom>
        </p:spPr>
      </p:pic>
    </p:spTree>
    <p:extLst>
      <p:ext uri="{BB962C8B-B14F-4D97-AF65-F5344CB8AC3E}">
        <p14:creationId xmlns:p14="http://schemas.microsoft.com/office/powerpoint/2010/main" val="201786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8"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 name="Title 1"/>
          <p:cNvSpPr>
            <a:spLocks noGrp="1"/>
          </p:cNvSpPr>
          <p:nvPr>
            <p:ph type="title"/>
          </p:nvPr>
        </p:nvSpPr>
        <p:spPr>
          <a:xfrm>
            <a:off x="7766613" y="810206"/>
            <a:ext cx="3736410" cy="3186061"/>
          </a:xfrm>
        </p:spPr>
        <p:txBody>
          <a:bodyPr vert="horz" lIns="91440" tIns="45720" rIns="91440" bIns="45720" rtlCol="0" anchor="b">
            <a:normAutofit/>
          </a:bodyPr>
          <a:lstStyle/>
          <a:p>
            <a:pPr algn="r"/>
            <a:r>
              <a:rPr lang="en-US" sz="6000" dirty="0">
                <a:latin typeface="Calibri" panose="020F0502020204030204" pitchFamily="34" charset="0"/>
                <a:cs typeface="Calibri" panose="020F0502020204030204" pitchFamily="34" charset="0"/>
              </a:rPr>
              <a:t>Model 1:</a:t>
            </a:r>
            <a:br>
              <a:rPr lang="en-US" sz="60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How do delays affect financial performance</a:t>
            </a:r>
            <a:endParaRPr lang="en-US" sz="60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7EDB86ED-8F16-0051-2DA7-7408735F857F}"/>
              </a:ext>
            </a:extLst>
          </p:cNvPr>
          <p:cNvPicPr>
            <a:picLocks noChangeAspect="1"/>
          </p:cNvPicPr>
          <p:nvPr/>
        </p:nvPicPr>
        <p:blipFill>
          <a:blip r:embed="rId3">
            <a:extLst>
              <a:ext uri="{28A0092B-C50C-407E-A947-70E740481C1C}">
                <a14:useLocalDpi xmlns:a14="http://schemas.microsoft.com/office/drawing/2010/main" val="0"/>
              </a:ext>
            </a:extLst>
          </a:blip>
          <a:srcRect l="50" r="50"/>
          <a:stretch/>
        </p:blipFill>
        <p:spPr>
          <a:xfrm>
            <a:off x="1516062" y="593824"/>
            <a:ext cx="4468089" cy="275904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E875596C-BA73-EE45-D65E-2526407AE130}"/>
              </a:ext>
            </a:extLst>
          </p:cNvPr>
          <p:cNvPicPr>
            <a:picLocks noChangeAspect="1"/>
          </p:cNvPicPr>
          <p:nvPr/>
        </p:nvPicPr>
        <p:blipFill>
          <a:blip r:embed="rId4" cstate="print">
            <a:extLst>
              <a:ext uri="{28A0092B-C50C-407E-A947-70E740481C1C}">
                <a14:useLocalDpi xmlns:a14="http://schemas.microsoft.com/office/drawing/2010/main" val="0"/>
              </a:ext>
            </a:extLst>
          </a:blip>
          <a:srcRect l="50" r="50"/>
          <a:stretch/>
        </p:blipFill>
        <p:spPr>
          <a:xfrm>
            <a:off x="72549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EAFA9028-781D-F735-F132-983FAF3F1A20}"/>
              </a:ext>
            </a:extLst>
          </p:cNvPr>
          <p:cNvPicPr>
            <a:picLocks noChangeAspect="1"/>
          </p:cNvPicPr>
          <p:nvPr/>
        </p:nvPicPr>
        <p:blipFill>
          <a:blip r:embed="rId5" cstate="print">
            <a:extLst>
              <a:ext uri="{28A0092B-C50C-407E-A947-70E740481C1C}">
                <a14:useLocalDpi xmlns:a14="http://schemas.microsoft.com/office/drawing/2010/main" val="0"/>
              </a:ext>
            </a:extLst>
          </a:blip>
          <a:srcRect l="50" r="50"/>
          <a:stretch/>
        </p:blipFill>
        <p:spPr>
          <a:xfrm>
            <a:off x="3986853" y="3661507"/>
            <a:ext cx="2960208" cy="18279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933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754</TotalTime>
  <Words>2779</Words>
  <Application>Microsoft Office PowerPoint</Application>
  <PresentationFormat>Widescreen</PresentationFormat>
  <Paragraphs>229</Paragraphs>
  <Slides>27</Slides>
  <Notes>27</Notes>
  <HiddenSlides>1</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Century Gothic</vt:lpstr>
      <vt:lpstr>Corbel</vt:lpstr>
      <vt:lpstr>Helvetica</vt:lpstr>
      <vt:lpstr>Verdana</vt:lpstr>
      <vt:lpstr>Parallax</vt:lpstr>
      <vt:lpstr>Airline Delays and Cancellations</vt:lpstr>
      <vt:lpstr>Research Question</vt:lpstr>
      <vt:lpstr>Business Justification/ Literature Review</vt:lpstr>
      <vt:lpstr>Data Overview</vt:lpstr>
      <vt:lpstr>PowerPoint Presentation</vt:lpstr>
      <vt:lpstr>PowerPoint Presentation</vt:lpstr>
      <vt:lpstr>PowerPoint Presentation</vt:lpstr>
      <vt:lpstr>PowerPoint Presentation</vt:lpstr>
      <vt:lpstr>Model 1: How do delays affect financial performance</vt:lpstr>
      <vt:lpstr>PowerPoint Presentation</vt:lpstr>
      <vt:lpstr>Model 1: How do delays affect financial performance</vt:lpstr>
      <vt:lpstr>Model 1: How do delays affect financial performance</vt:lpstr>
      <vt:lpstr>Model 1: Delays = Revenue + Gross Profit + Net Income</vt:lpstr>
      <vt:lpstr>Model 2: Linear Regression Analysis for Gross Profit</vt:lpstr>
      <vt:lpstr>Model 2: Linear Regression Analysis for Gross Profit</vt:lpstr>
      <vt:lpstr>Model 2a: Linear Regression Analysis for Gross Profit</vt:lpstr>
      <vt:lpstr>Model 3: Delays impact on Market Cap</vt:lpstr>
      <vt:lpstr>Model 3: Delays impact on Market Cap</vt:lpstr>
      <vt:lpstr>Model 3: Market Cap and Covid</vt:lpstr>
      <vt:lpstr>Model 3: Market Cap and Covid</vt:lpstr>
      <vt:lpstr>Model 4: Stock Prices and Airline Delays</vt:lpstr>
      <vt:lpstr>Model 4: Stock Prices and Airline Delays (cont’d)</vt:lpstr>
      <vt:lpstr>PowerPoint Presentation</vt:lpstr>
      <vt:lpstr>PowerPoint Presentation</vt:lpstr>
      <vt:lpstr>Conclusion: </vt:lpstr>
      <vt:lpstr>Data Resources</vt:lpstr>
      <vt:lpstr>Linear Regression Analysis for Gross Profit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Thuy Dinh</dc:creator>
  <cp:lastModifiedBy>Feliz Santana, Eleibny F</cp:lastModifiedBy>
  <cp:revision>59</cp:revision>
  <dcterms:created xsi:type="dcterms:W3CDTF">2022-10-25T17:20:51Z</dcterms:created>
  <dcterms:modified xsi:type="dcterms:W3CDTF">2022-11-16T20:20:26Z</dcterms:modified>
</cp:coreProperties>
</file>